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7" r:id="rId10"/>
    <p:sldId id="265" r:id="rId11"/>
    <p:sldId id="266" r:id="rId12"/>
  </p:sldIdLst>
  <p:sldSz cx="18288000" cy="10287000"/>
  <p:notesSz cx="6858000" cy="9144000"/>
  <p:embeddedFontLst>
    <p:embeddedFont>
      <p:font typeface="Albertus Nova" panose="020B0604020202020204" charset="0"/>
      <p:regular r:id="rId13"/>
    </p:embeddedFont>
    <p:embeddedFont>
      <p:font typeface="Alilato" panose="020B0604020202020204" charset="-78"/>
      <p:regular r:id="rId14"/>
    </p:embeddedFont>
    <p:embeddedFont>
      <p:font typeface="Albertus Nova Bold" panose="020B0604020202020204" charset="0"/>
      <p:regular r:id="rId15"/>
    </p:embeddedFon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8" d="100"/>
          <a:sy n="38" d="100"/>
        </p:scale>
        <p:origin x="54" y="10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8.png"/><Relationship Id="rId1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7.jpeg"/><Relationship Id="rId17" Type="http://schemas.openxmlformats.org/officeDocument/2006/relationships/image" Target="../media/image10.png"/><Relationship Id="rId2" Type="http://schemas.openxmlformats.org/officeDocument/2006/relationships/image" Target="../media/image1.png"/><Relationship Id="rId16" Type="http://schemas.openxmlformats.org/officeDocument/2006/relationships/image" Target="../media/image15.sv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jpeg"/><Relationship Id="rId5" Type="http://schemas.openxmlformats.org/officeDocument/2006/relationships/image" Target="../media/image3.png"/><Relationship Id="rId15" Type="http://schemas.openxmlformats.org/officeDocument/2006/relationships/image" Target="../media/image9.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4.svg"/><Relationship Id="rId3" Type="http://schemas.openxmlformats.org/officeDocument/2006/relationships/image" Target="../media/image12.png"/><Relationship Id="rId7" Type="http://schemas.openxmlformats.org/officeDocument/2006/relationships/image" Target="../media/image13.jpeg"/><Relationship Id="rId12"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22.svg"/><Relationship Id="rId5" Type="http://schemas.openxmlformats.org/officeDocument/2006/relationships/image" Target="../media/image4.png"/><Relationship Id="rId15" Type="http://schemas.openxmlformats.org/officeDocument/2006/relationships/image" Target="../media/image15.svg"/><Relationship Id="rId10" Type="http://schemas.openxmlformats.org/officeDocument/2006/relationships/image" Target="../media/image15.png"/><Relationship Id="rId4" Type="http://schemas.openxmlformats.org/officeDocument/2006/relationships/image" Target="../media/image17.svg"/><Relationship Id="rId9" Type="http://schemas.openxmlformats.org/officeDocument/2006/relationships/image" Target="../media/image20.svg"/><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17.png"/><Relationship Id="rId7" Type="http://schemas.openxmlformats.org/officeDocument/2006/relationships/image" Target="../media/image19.png"/><Relationship Id="rId12" Type="http://schemas.openxmlformats.org/officeDocument/2006/relationships/image" Target="../media/image15.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18.png"/><Relationship Id="rId10" Type="http://schemas.openxmlformats.org/officeDocument/2006/relationships/image" Target="../media/image5.svg"/><Relationship Id="rId4" Type="http://schemas.openxmlformats.org/officeDocument/2006/relationships/image" Target="../media/image26.svg"/><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20.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21.png"/><Relationship Id="rId4" Type="http://schemas.openxmlformats.org/officeDocument/2006/relationships/image" Target="../media/image32.svg"/></Relationships>
</file>

<file path=ppt/slides/_rels/slide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23.png"/><Relationship Id="rId10" Type="http://schemas.openxmlformats.org/officeDocument/2006/relationships/image" Target="../media/image15.svg"/><Relationship Id="rId4" Type="http://schemas.openxmlformats.org/officeDocument/2006/relationships/image" Target="../media/image36.sv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25.png"/><Relationship Id="rId7" Type="http://schemas.openxmlformats.org/officeDocument/2006/relationships/image" Target="../media/image28.png"/><Relationship Id="rId12" Type="http://schemas.openxmlformats.org/officeDocument/2006/relationships/image" Target="../media/image15.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7.jpeg"/><Relationship Id="rId11" Type="http://schemas.openxmlformats.org/officeDocument/2006/relationships/image" Target="../media/image9.png"/><Relationship Id="rId5" Type="http://schemas.openxmlformats.org/officeDocument/2006/relationships/image" Target="../media/image26.jpeg"/><Relationship Id="rId10" Type="http://schemas.openxmlformats.org/officeDocument/2006/relationships/image" Target="../media/image5.svg"/><Relationship Id="rId4" Type="http://schemas.openxmlformats.org/officeDocument/2006/relationships/image" Target="../media/image42.svg"/><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28.svg"/><Relationship Id="rId18" Type="http://schemas.openxmlformats.org/officeDocument/2006/relationships/image" Target="../media/image9.png"/><Relationship Id="rId3" Type="http://schemas.openxmlformats.org/officeDocument/2006/relationships/image" Target="../media/image29.png"/><Relationship Id="rId7" Type="http://schemas.openxmlformats.org/officeDocument/2006/relationships/image" Target="../media/image51.svg"/><Relationship Id="rId12" Type="http://schemas.openxmlformats.org/officeDocument/2006/relationships/image" Target="../media/image18.png"/><Relationship Id="rId17" Type="http://schemas.openxmlformats.org/officeDocument/2006/relationships/image" Target="../media/image57.svg"/><Relationship Id="rId2" Type="http://schemas.openxmlformats.org/officeDocument/2006/relationships/image" Target="../media/image1.png"/><Relationship Id="rId16"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55.svg"/><Relationship Id="rId5" Type="http://schemas.openxmlformats.org/officeDocument/2006/relationships/image" Target="../media/image30.jpeg"/><Relationship Id="rId15" Type="http://schemas.openxmlformats.org/officeDocument/2006/relationships/image" Target="../media/image30.svg"/><Relationship Id="rId10" Type="http://schemas.openxmlformats.org/officeDocument/2006/relationships/image" Target="../media/image33.png"/><Relationship Id="rId19" Type="http://schemas.openxmlformats.org/officeDocument/2006/relationships/image" Target="../media/image15.svg"/><Relationship Id="rId4" Type="http://schemas.openxmlformats.org/officeDocument/2006/relationships/image" Target="../media/image48.svg"/><Relationship Id="rId9" Type="http://schemas.openxmlformats.org/officeDocument/2006/relationships/image" Target="../media/image53.svg"/><Relationship Id="rId1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7.jpeg"/><Relationship Id="rId12"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1.svg"/><Relationship Id="rId11" Type="http://schemas.openxmlformats.org/officeDocument/2006/relationships/image" Target="../media/image64.svg"/><Relationship Id="rId5" Type="http://schemas.openxmlformats.org/officeDocument/2006/relationships/image" Target="../media/image36.png"/><Relationship Id="rId15" Type="http://schemas.openxmlformats.org/officeDocument/2006/relationships/image" Target="../media/image15.svg"/><Relationship Id="rId10" Type="http://schemas.openxmlformats.org/officeDocument/2006/relationships/image" Target="../media/image38.png"/><Relationship Id="rId4" Type="http://schemas.openxmlformats.org/officeDocument/2006/relationships/image" Target="../media/image59.svg"/><Relationship Id="rId9" Type="http://schemas.openxmlformats.org/officeDocument/2006/relationships/image" Target="../media/image36.svg"/><Relationship Id="rId1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7.jpeg"/><Relationship Id="rId12"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1.svg"/><Relationship Id="rId11" Type="http://schemas.openxmlformats.org/officeDocument/2006/relationships/image" Target="../media/image64.svg"/><Relationship Id="rId5" Type="http://schemas.openxmlformats.org/officeDocument/2006/relationships/image" Target="../media/image36.png"/><Relationship Id="rId15" Type="http://schemas.openxmlformats.org/officeDocument/2006/relationships/image" Target="../media/image15.svg"/><Relationship Id="rId10" Type="http://schemas.openxmlformats.org/officeDocument/2006/relationships/image" Target="../media/image38.png"/><Relationship Id="rId4" Type="http://schemas.openxmlformats.org/officeDocument/2006/relationships/image" Target="../media/image59.svg"/><Relationship Id="rId9" Type="http://schemas.openxmlformats.org/officeDocument/2006/relationships/image" Target="../media/image36.svg"/><Relationship Id="rId1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9.png"/><Relationship Id="rId7" Type="http://schemas.openxmlformats.org/officeDocument/2006/relationships/image" Target="../media/image7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15.svg"/><Relationship Id="rId5" Type="http://schemas.openxmlformats.org/officeDocument/2006/relationships/image" Target="../media/image40.jpeg"/><Relationship Id="rId10" Type="http://schemas.openxmlformats.org/officeDocument/2006/relationships/image" Target="../media/image9.png"/><Relationship Id="rId4" Type="http://schemas.openxmlformats.org/officeDocument/2006/relationships/image" Target="../media/image69.svg"/><Relationship Id="rId9" Type="http://schemas.openxmlformats.org/officeDocument/2006/relationships/image" Target="../media/image74.svg"/></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3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15.svg"/><Relationship Id="rId5" Type="http://schemas.openxmlformats.org/officeDocument/2006/relationships/image" Target="../media/image43.jpeg"/><Relationship Id="rId10" Type="http://schemas.openxmlformats.org/officeDocument/2006/relationships/image" Target="../media/image9.png"/><Relationship Id="rId4" Type="http://schemas.openxmlformats.org/officeDocument/2006/relationships/image" Target="../media/image9.svg"/><Relationship Id="rId9"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p:nvPr/>
        </p:nvGrpSpPr>
        <p:grpSpPr>
          <a:xfrm>
            <a:off x="1889744" y="2255442"/>
            <a:ext cx="3652122" cy="753425"/>
            <a:chOff x="0" y="0"/>
            <a:chExt cx="961876" cy="198433"/>
          </a:xfrm>
        </p:grpSpPr>
        <p:sp>
          <p:nvSpPr>
            <p:cNvPr id="4" name="Freeform 4"/>
            <p:cNvSpPr/>
            <p:nvPr/>
          </p:nvSpPr>
          <p:spPr>
            <a:xfrm>
              <a:off x="0" y="0"/>
              <a:ext cx="961876" cy="198433"/>
            </a:xfrm>
            <a:custGeom>
              <a:avLst/>
              <a:gdLst/>
              <a:ahLst/>
              <a:cxnLst/>
              <a:rect l="l" t="t" r="r" b="b"/>
              <a:pathLst>
                <a:path w="961876" h="198433">
                  <a:moveTo>
                    <a:pt x="99216" y="0"/>
                  </a:moveTo>
                  <a:lnTo>
                    <a:pt x="862659" y="0"/>
                  </a:lnTo>
                  <a:cubicBezTo>
                    <a:pt x="917455" y="0"/>
                    <a:pt x="961876" y="44421"/>
                    <a:pt x="961876" y="99216"/>
                  </a:cubicBezTo>
                  <a:lnTo>
                    <a:pt x="961876" y="99216"/>
                  </a:lnTo>
                  <a:cubicBezTo>
                    <a:pt x="961876" y="125530"/>
                    <a:pt x="951423" y="150766"/>
                    <a:pt x="932816" y="169373"/>
                  </a:cubicBezTo>
                  <a:cubicBezTo>
                    <a:pt x="914209" y="187980"/>
                    <a:pt x="888973" y="198433"/>
                    <a:pt x="862659" y="198433"/>
                  </a:cubicBezTo>
                  <a:lnTo>
                    <a:pt x="99216" y="198433"/>
                  </a:lnTo>
                  <a:cubicBezTo>
                    <a:pt x="44421" y="198433"/>
                    <a:pt x="0" y="154012"/>
                    <a:pt x="0" y="99216"/>
                  </a:cubicBezTo>
                  <a:lnTo>
                    <a:pt x="0" y="99216"/>
                  </a:lnTo>
                  <a:cubicBezTo>
                    <a:pt x="0" y="44421"/>
                    <a:pt x="44421" y="0"/>
                    <a:pt x="99216" y="0"/>
                  </a:cubicBezTo>
                  <a:close/>
                </a:path>
              </a:pathLst>
            </a:custGeom>
            <a:solidFill>
              <a:srgbClr val="1C5128"/>
            </a:solidFill>
          </p:spPr>
        </p:sp>
        <p:sp>
          <p:nvSpPr>
            <p:cNvPr id="5" name="TextBox 5"/>
            <p:cNvSpPr txBox="1"/>
            <p:nvPr/>
          </p:nvSpPr>
          <p:spPr>
            <a:xfrm>
              <a:off x="0" y="-76200"/>
              <a:ext cx="961876" cy="274633"/>
            </a:xfrm>
            <a:prstGeom prst="rect">
              <a:avLst/>
            </a:prstGeom>
          </p:spPr>
          <p:txBody>
            <a:bodyPr lIns="50800" tIns="50800" rIns="50800" bIns="50800" rtlCol="0" anchor="ctr"/>
            <a:lstStyle/>
            <a:p>
              <a:pPr algn="ctr">
                <a:lnSpc>
                  <a:spcPts val="3899"/>
                </a:lnSpc>
              </a:pPr>
              <a:endParaRPr/>
            </a:p>
          </p:txBody>
        </p:sp>
      </p:grpSp>
      <p:sp>
        <p:nvSpPr>
          <p:cNvPr id="9" name="Freeform 9"/>
          <p:cNvSpPr/>
          <p:nvPr/>
        </p:nvSpPr>
        <p:spPr>
          <a:xfrm>
            <a:off x="2149110" y="2410037"/>
            <a:ext cx="420912" cy="444235"/>
          </a:xfrm>
          <a:custGeom>
            <a:avLst/>
            <a:gdLst/>
            <a:ahLst/>
            <a:cxnLst/>
            <a:rect l="l" t="t" r="r" b="b"/>
            <a:pathLst>
              <a:path w="420912" h="444235">
                <a:moveTo>
                  <a:pt x="0" y="0"/>
                </a:moveTo>
                <a:lnTo>
                  <a:pt x="420912" y="0"/>
                </a:lnTo>
                <a:lnTo>
                  <a:pt x="420912" y="444235"/>
                </a:lnTo>
                <a:lnTo>
                  <a:pt x="0" y="44423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rot="-5400000">
            <a:off x="8044956" y="8993103"/>
            <a:ext cx="475978" cy="1232306"/>
          </a:xfrm>
          <a:custGeom>
            <a:avLst/>
            <a:gdLst/>
            <a:ahLst/>
            <a:cxnLst/>
            <a:rect l="l" t="t" r="r" b="b"/>
            <a:pathLst>
              <a:path w="475978" h="1232306">
                <a:moveTo>
                  <a:pt x="0" y="0"/>
                </a:moveTo>
                <a:lnTo>
                  <a:pt x="475978" y="0"/>
                </a:lnTo>
                <a:lnTo>
                  <a:pt x="475978" y="1232305"/>
                </a:lnTo>
                <a:lnTo>
                  <a:pt x="0" y="1232305"/>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1" name="Freeform 11"/>
          <p:cNvSpPr/>
          <p:nvPr/>
        </p:nvSpPr>
        <p:spPr>
          <a:xfrm flipH="1">
            <a:off x="12920904" y="5053567"/>
            <a:ext cx="6647631" cy="6182297"/>
          </a:xfrm>
          <a:custGeom>
            <a:avLst/>
            <a:gdLst/>
            <a:ahLst/>
            <a:cxnLst/>
            <a:rect l="l" t="t" r="r" b="b"/>
            <a:pathLst>
              <a:path w="6647631" h="6182297">
                <a:moveTo>
                  <a:pt x="6647631" y="0"/>
                </a:moveTo>
                <a:lnTo>
                  <a:pt x="0" y="0"/>
                </a:lnTo>
                <a:lnTo>
                  <a:pt x="0" y="6182297"/>
                </a:lnTo>
                <a:lnTo>
                  <a:pt x="6647631" y="6182297"/>
                </a:lnTo>
                <a:lnTo>
                  <a:pt x="6647631"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2" name="Freeform 12"/>
          <p:cNvSpPr/>
          <p:nvPr/>
        </p:nvSpPr>
        <p:spPr>
          <a:xfrm flipH="1" flipV="1">
            <a:off x="10622782" y="-4122824"/>
            <a:ext cx="10553265" cy="10526882"/>
          </a:xfrm>
          <a:custGeom>
            <a:avLst/>
            <a:gdLst/>
            <a:ahLst/>
            <a:cxnLst/>
            <a:rect l="l" t="t" r="r" b="b"/>
            <a:pathLst>
              <a:path w="10553265" h="10526882">
                <a:moveTo>
                  <a:pt x="10553265" y="10526881"/>
                </a:moveTo>
                <a:lnTo>
                  <a:pt x="0" y="10526881"/>
                </a:lnTo>
                <a:lnTo>
                  <a:pt x="0" y="0"/>
                </a:lnTo>
                <a:lnTo>
                  <a:pt x="10553265" y="0"/>
                </a:lnTo>
                <a:lnTo>
                  <a:pt x="10553265" y="10526881"/>
                </a:lnTo>
                <a:close/>
              </a:path>
            </a:pathLst>
          </a:custGeom>
          <a:blipFill>
            <a:blip r:embed="rId9">
              <a:extLst>
                <a:ext uri="{96DAC541-7B7A-43D3-8B79-37D633B846F1}">
                  <asvg:svgBlip xmlns:asvg="http://schemas.microsoft.com/office/drawing/2016/SVG/main" xmlns="" r:embed="rId10"/>
                </a:ext>
              </a:extLst>
            </a:blip>
            <a:stretch>
              <a:fillRect/>
            </a:stretch>
          </a:blipFill>
        </p:spPr>
      </p:sp>
      <p:grpSp>
        <p:nvGrpSpPr>
          <p:cNvPr id="13" name="Group 13"/>
          <p:cNvGrpSpPr/>
          <p:nvPr/>
        </p:nvGrpSpPr>
        <p:grpSpPr>
          <a:xfrm>
            <a:off x="10312661" y="1536857"/>
            <a:ext cx="5817318" cy="5037535"/>
            <a:chOff x="0" y="0"/>
            <a:chExt cx="4282440" cy="3708400"/>
          </a:xfrm>
        </p:grpSpPr>
        <p:sp>
          <p:nvSpPr>
            <p:cNvPr id="14" name="Freeform 14"/>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11"/>
              <a:stretch>
                <a:fillRect l="-16413" r="-13317"/>
              </a:stretch>
            </a:blipFill>
            <a:ln w="38100" cap="sq">
              <a:solidFill>
                <a:srgbClr val="88A201"/>
              </a:solidFill>
              <a:prstDash val="solid"/>
              <a:miter/>
            </a:ln>
          </p:spPr>
        </p:sp>
      </p:grpSp>
      <p:grpSp>
        <p:nvGrpSpPr>
          <p:cNvPr id="15" name="Group 15"/>
          <p:cNvGrpSpPr/>
          <p:nvPr/>
        </p:nvGrpSpPr>
        <p:grpSpPr>
          <a:xfrm>
            <a:off x="12382065" y="4945521"/>
            <a:ext cx="4315460" cy="3736994"/>
            <a:chOff x="0" y="0"/>
            <a:chExt cx="4282440" cy="3708400"/>
          </a:xfrm>
        </p:grpSpPr>
        <p:sp>
          <p:nvSpPr>
            <p:cNvPr id="16" name="Freeform 1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12"/>
              <a:stretch>
                <a:fillRect l="-30358" r="-105"/>
              </a:stretch>
            </a:blipFill>
            <a:ln w="38100" cap="sq">
              <a:solidFill>
                <a:srgbClr val="88A201"/>
              </a:solidFill>
              <a:prstDash val="solid"/>
              <a:miter/>
            </a:ln>
          </p:spPr>
        </p:sp>
      </p:grpSp>
      <p:sp>
        <p:nvSpPr>
          <p:cNvPr id="17" name="Freeform 17"/>
          <p:cNvSpPr/>
          <p:nvPr/>
        </p:nvSpPr>
        <p:spPr>
          <a:xfrm>
            <a:off x="-123008" y="16523"/>
            <a:ext cx="4968370" cy="1124094"/>
          </a:xfrm>
          <a:custGeom>
            <a:avLst/>
            <a:gdLst/>
            <a:ahLst/>
            <a:cxnLst/>
            <a:rect l="l" t="t" r="r" b="b"/>
            <a:pathLst>
              <a:path w="4968370" h="1124094">
                <a:moveTo>
                  <a:pt x="0" y="0"/>
                </a:moveTo>
                <a:lnTo>
                  <a:pt x="4968370" y="0"/>
                </a:lnTo>
                <a:lnTo>
                  <a:pt x="4968370" y="1124094"/>
                </a:lnTo>
                <a:lnTo>
                  <a:pt x="0" y="1124094"/>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9" name="Freeform 19"/>
          <p:cNvSpPr/>
          <p:nvPr/>
        </p:nvSpPr>
        <p:spPr>
          <a:xfrm>
            <a:off x="1982311" y="967061"/>
            <a:ext cx="652211" cy="733852"/>
          </a:xfrm>
          <a:custGeom>
            <a:avLst/>
            <a:gdLst/>
            <a:ahLst/>
            <a:cxnLst/>
            <a:rect l="l" t="t" r="r" b="b"/>
            <a:pathLst>
              <a:path w="652211" h="733852">
                <a:moveTo>
                  <a:pt x="0" y="0"/>
                </a:moveTo>
                <a:lnTo>
                  <a:pt x="652211" y="0"/>
                </a:lnTo>
                <a:lnTo>
                  <a:pt x="652211" y="733852"/>
                </a:lnTo>
                <a:lnTo>
                  <a:pt x="0" y="733852"/>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20" name="TextBox 20"/>
          <p:cNvSpPr txBox="1"/>
          <p:nvPr/>
        </p:nvSpPr>
        <p:spPr>
          <a:xfrm>
            <a:off x="1889744" y="6983170"/>
            <a:ext cx="7254256" cy="986790"/>
          </a:xfrm>
          <a:prstGeom prst="rect">
            <a:avLst/>
          </a:prstGeom>
        </p:spPr>
        <p:txBody>
          <a:bodyPr lIns="0" tIns="0" rIns="0" bIns="0" rtlCol="0" anchor="t">
            <a:spAutoFit/>
          </a:bodyPr>
          <a:lstStyle/>
          <a:p>
            <a:pPr>
              <a:lnSpc>
                <a:spcPts val="3899"/>
              </a:lnSpc>
            </a:pPr>
            <a:r>
              <a:rPr lang="en-US" sz="2599" dirty="0">
                <a:solidFill>
                  <a:srgbClr val="000000"/>
                </a:solidFill>
                <a:latin typeface="Alilato"/>
                <a:ea typeface="Alilato"/>
                <a:cs typeface="Alilato"/>
                <a:sym typeface="Alilato"/>
              </a:rPr>
              <a:t>Creating accessible and engaging </a:t>
            </a:r>
            <a:r>
              <a:rPr lang="en-US" sz="2599" dirty="0" err="1">
                <a:solidFill>
                  <a:srgbClr val="000000"/>
                </a:solidFill>
                <a:latin typeface="Alilato"/>
                <a:ea typeface="Alilato"/>
                <a:cs typeface="Alilato"/>
                <a:sym typeface="Alilato"/>
              </a:rPr>
              <a:t>agritainment</a:t>
            </a:r>
            <a:r>
              <a:rPr lang="en-US" sz="2599" dirty="0">
                <a:solidFill>
                  <a:srgbClr val="000000"/>
                </a:solidFill>
                <a:latin typeface="Alilato"/>
                <a:ea typeface="Alilato"/>
                <a:cs typeface="Alilato"/>
                <a:sym typeface="Alilato"/>
              </a:rPr>
              <a:t> experiences for everyone</a:t>
            </a:r>
          </a:p>
        </p:txBody>
      </p:sp>
      <p:sp>
        <p:nvSpPr>
          <p:cNvPr id="21" name="TextBox 21"/>
          <p:cNvSpPr txBox="1"/>
          <p:nvPr/>
        </p:nvSpPr>
        <p:spPr>
          <a:xfrm>
            <a:off x="1889743" y="3504167"/>
            <a:ext cx="8422917" cy="3129062"/>
          </a:xfrm>
          <a:prstGeom prst="rect">
            <a:avLst/>
          </a:prstGeom>
        </p:spPr>
        <p:txBody>
          <a:bodyPr wrap="square" lIns="0" tIns="0" rIns="0" bIns="0" rtlCol="0" anchor="t">
            <a:spAutoFit/>
          </a:bodyPr>
          <a:lstStyle/>
          <a:p>
            <a:pPr>
              <a:lnSpc>
                <a:spcPts val="12199"/>
              </a:lnSpc>
            </a:pPr>
            <a:r>
              <a:rPr lang="en-US" sz="7200" spc="-299" dirty="0">
                <a:solidFill>
                  <a:srgbClr val="000000"/>
                </a:solidFill>
                <a:latin typeface="Albertus Nova"/>
                <a:ea typeface="Albertus Nova"/>
                <a:cs typeface="Albertus Nova"/>
                <a:sym typeface="Albertus Nova"/>
              </a:rPr>
              <a:t>Adapting </a:t>
            </a:r>
            <a:r>
              <a:rPr lang="en-US" sz="7200" spc="-299" dirty="0" err="1">
                <a:solidFill>
                  <a:srgbClr val="000000"/>
                </a:solidFill>
                <a:latin typeface="Albertus Nova"/>
                <a:ea typeface="Albertus Nova"/>
                <a:cs typeface="Albertus Nova"/>
                <a:sym typeface="Albertus Nova"/>
              </a:rPr>
              <a:t>agri</a:t>
            </a:r>
            <a:r>
              <a:rPr lang="en-US" sz="7200" spc="-299" dirty="0">
                <a:solidFill>
                  <a:srgbClr val="000000"/>
                </a:solidFill>
                <a:latin typeface="Albertus Nova"/>
                <a:ea typeface="Albertus Nova"/>
                <a:cs typeface="Albertus Nova"/>
                <a:sym typeface="Albertus Nova"/>
              </a:rPr>
              <a:t>-recreation activities</a:t>
            </a:r>
          </a:p>
        </p:txBody>
      </p:sp>
      <p:pic>
        <p:nvPicPr>
          <p:cNvPr id="24" name="Picture 23"/>
          <p:cNvPicPr>
            <a:picLocks noChangeAspect="1"/>
          </p:cNvPicPr>
          <p:nvPr/>
        </p:nvPicPr>
        <p:blipFill>
          <a:blip r:embed="rId17"/>
          <a:stretch>
            <a:fillRect/>
          </a:stretch>
        </p:blipFill>
        <p:spPr>
          <a:xfrm>
            <a:off x="9494018" y="8215503"/>
            <a:ext cx="3511600" cy="1444877"/>
          </a:xfrm>
          <a:prstGeom prst="rect">
            <a:avLst/>
          </a:prstGeom>
        </p:spPr>
      </p:pic>
      <p:grpSp>
        <p:nvGrpSpPr>
          <p:cNvPr id="25" name="Group 22"/>
          <p:cNvGrpSpPr>
            <a:grpSpLocks noChangeAspect="1"/>
          </p:cNvGrpSpPr>
          <p:nvPr/>
        </p:nvGrpSpPr>
        <p:grpSpPr>
          <a:xfrm>
            <a:off x="8291245" y="36931"/>
            <a:ext cx="2670808" cy="2373106"/>
            <a:chOff x="0" y="0"/>
            <a:chExt cx="3561077" cy="3164141"/>
          </a:xfrm>
        </p:grpSpPr>
        <p:sp>
          <p:nvSpPr>
            <p:cNvPr id="26" name="Freeform 23"/>
            <p:cNvSpPr/>
            <p:nvPr/>
          </p:nvSpPr>
          <p:spPr>
            <a:xfrm>
              <a:off x="0" y="0"/>
              <a:ext cx="3561080" cy="3164078"/>
            </a:xfrm>
            <a:custGeom>
              <a:avLst/>
              <a:gdLst/>
              <a:ahLst/>
              <a:cxnLst/>
              <a:rect l="l" t="t" r="r" b="b"/>
              <a:pathLst>
                <a:path w="3561080" h="3164078">
                  <a:moveTo>
                    <a:pt x="0" y="0"/>
                  </a:moveTo>
                  <a:lnTo>
                    <a:pt x="3561080" y="0"/>
                  </a:lnTo>
                  <a:lnTo>
                    <a:pt x="3561080" y="3164078"/>
                  </a:lnTo>
                  <a:lnTo>
                    <a:pt x="0" y="3164078"/>
                  </a:lnTo>
                  <a:lnTo>
                    <a:pt x="0" y="0"/>
                  </a:lnTo>
                  <a:close/>
                </a:path>
              </a:pathLst>
            </a:custGeom>
            <a:blipFill>
              <a:blip r:embed="rId18"/>
              <a:stretch>
                <a:fillRect b="-2"/>
              </a:stretch>
            </a:blipFill>
          </p:spPr>
        </p:sp>
      </p:grpSp>
      <p:sp>
        <p:nvSpPr>
          <p:cNvPr id="6" name="TextBox 5"/>
          <p:cNvSpPr txBox="1"/>
          <p:nvPr/>
        </p:nvSpPr>
        <p:spPr>
          <a:xfrm>
            <a:off x="264009" y="8787180"/>
            <a:ext cx="7279792" cy="1200329"/>
          </a:xfrm>
          <a:prstGeom prst="rect">
            <a:avLst/>
          </a:prstGeom>
          <a:noFill/>
        </p:spPr>
        <p:txBody>
          <a:bodyPr wrap="square" rtlCol="0">
            <a:spAutoFit/>
          </a:bodyPr>
          <a:lstStyle/>
          <a:p>
            <a:pPr algn="just"/>
            <a:r>
              <a:rPr lang="en-US" dirty="0"/>
              <a:t>The European Commission's support for the production of this publication does not constitute an endorsement of the contents, which reflect the views only of the authors, and the Commission cannot be held responsible for any use which may be made of the information contained therein.</a:t>
            </a:r>
            <a:endParaRPr lang="el-GR" dirty="0"/>
          </a:p>
        </p:txBody>
      </p:sp>
      <p:sp>
        <p:nvSpPr>
          <p:cNvPr id="7" name="TextBox 6"/>
          <p:cNvSpPr txBox="1"/>
          <p:nvPr/>
        </p:nvSpPr>
        <p:spPr>
          <a:xfrm>
            <a:off x="2757530" y="876300"/>
            <a:ext cx="5243470" cy="369332"/>
          </a:xfrm>
          <a:prstGeom prst="rect">
            <a:avLst/>
          </a:prstGeom>
          <a:noFill/>
        </p:spPr>
        <p:txBody>
          <a:bodyPr wrap="square" rtlCol="0">
            <a:spAutoFit/>
          </a:bodyPr>
          <a:lstStyle/>
          <a:p>
            <a:r>
              <a:rPr lang="en-IE" b="1" dirty="0"/>
              <a:t>Project No. 024-1-IE01-KA220-VET-000254134</a:t>
            </a:r>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16970707" y="7223760"/>
            <a:ext cx="1795381" cy="1959488"/>
          </a:xfrm>
          <a:custGeom>
            <a:avLst/>
            <a:gdLst/>
            <a:ahLst/>
            <a:cxnLst/>
            <a:rect l="l" t="t" r="r" b="b"/>
            <a:pathLst>
              <a:path w="1795381" h="1959488">
                <a:moveTo>
                  <a:pt x="0" y="0"/>
                </a:moveTo>
                <a:lnTo>
                  <a:pt x="1795381" y="0"/>
                </a:lnTo>
                <a:lnTo>
                  <a:pt x="1795381" y="1959488"/>
                </a:lnTo>
                <a:lnTo>
                  <a:pt x="0" y="1959488"/>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854887" y="2079937"/>
            <a:ext cx="8824799" cy="8207063"/>
          </a:xfrm>
          <a:custGeom>
            <a:avLst/>
            <a:gdLst/>
            <a:ahLst/>
            <a:cxnLst/>
            <a:rect l="l" t="t" r="r" b="b"/>
            <a:pathLst>
              <a:path w="8824799" h="8207063">
                <a:moveTo>
                  <a:pt x="0" y="0"/>
                </a:moveTo>
                <a:lnTo>
                  <a:pt x="8824799" y="0"/>
                </a:lnTo>
                <a:lnTo>
                  <a:pt x="8824799" y="8207063"/>
                </a:lnTo>
                <a:lnTo>
                  <a:pt x="0" y="820706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5" name="Group 5"/>
          <p:cNvGrpSpPr/>
          <p:nvPr/>
        </p:nvGrpSpPr>
        <p:grpSpPr>
          <a:xfrm>
            <a:off x="1214171" y="3190716"/>
            <a:ext cx="5755741" cy="4984212"/>
            <a:chOff x="0" y="0"/>
            <a:chExt cx="4282440" cy="3708400"/>
          </a:xfrm>
        </p:grpSpPr>
        <p:sp>
          <p:nvSpPr>
            <p:cNvPr id="6" name="Freeform 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7"/>
              <a:stretch>
                <a:fillRect l="-14987" r="-14987"/>
              </a:stretch>
            </a:blipFill>
            <a:ln w="38100" cap="sq">
              <a:solidFill>
                <a:srgbClr val="88A201"/>
              </a:solidFill>
              <a:prstDash val="solid"/>
              <a:miter/>
            </a:ln>
          </p:spPr>
        </p:sp>
      </p:grpSp>
      <p:sp>
        <p:nvSpPr>
          <p:cNvPr id="7" name="Freeform 7"/>
          <p:cNvSpPr/>
          <p:nvPr/>
        </p:nvSpPr>
        <p:spPr>
          <a:xfrm flipH="1" flipV="1">
            <a:off x="14024204" y="9183248"/>
            <a:ext cx="4519885" cy="1615859"/>
          </a:xfrm>
          <a:custGeom>
            <a:avLst/>
            <a:gdLst/>
            <a:ahLst/>
            <a:cxnLst/>
            <a:rect l="l" t="t" r="r" b="b"/>
            <a:pathLst>
              <a:path w="4519885" h="1615859">
                <a:moveTo>
                  <a:pt x="4519886" y="1615859"/>
                </a:moveTo>
                <a:lnTo>
                  <a:pt x="0" y="1615859"/>
                </a:lnTo>
                <a:lnTo>
                  <a:pt x="0" y="0"/>
                </a:lnTo>
                <a:lnTo>
                  <a:pt x="4519886" y="0"/>
                </a:lnTo>
                <a:lnTo>
                  <a:pt x="4519886" y="1615859"/>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8" name="Freeform 8"/>
          <p:cNvSpPr/>
          <p:nvPr/>
        </p:nvSpPr>
        <p:spPr>
          <a:xfrm rot="-5400000">
            <a:off x="14778409" y="-1854040"/>
            <a:ext cx="4384595" cy="4340749"/>
          </a:xfrm>
          <a:custGeom>
            <a:avLst/>
            <a:gdLst/>
            <a:ahLst/>
            <a:cxnLst/>
            <a:rect l="l" t="t" r="r" b="b"/>
            <a:pathLst>
              <a:path w="4384595" h="4340749">
                <a:moveTo>
                  <a:pt x="0" y="0"/>
                </a:moveTo>
                <a:lnTo>
                  <a:pt x="4384595" y="0"/>
                </a:lnTo>
                <a:lnTo>
                  <a:pt x="4384595" y="4340749"/>
                </a:lnTo>
                <a:lnTo>
                  <a:pt x="0" y="434074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9" name="Freeform 9"/>
          <p:cNvSpPr/>
          <p:nvPr/>
        </p:nvSpPr>
        <p:spPr>
          <a:xfrm>
            <a:off x="10339533" y="1333974"/>
            <a:ext cx="644608" cy="571337"/>
          </a:xfrm>
          <a:custGeom>
            <a:avLst/>
            <a:gdLst/>
            <a:ahLst/>
            <a:cxnLst/>
            <a:rect l="l" t="t" r="r" b="b"/>
            <a:pathLst>
              <a:path w="644608" h="571337">
                <a:moveTo>
                  <a:pt x="0" y="0"/>
                </a:moveTo>
                <a:lnTo>
                  <a:pt x="644608" y="0"/>
                </a:lnTo>
                <a:lnTo>
                  <a:pt x="644608" y="571338"/>
                </a:lnTo>
                <a:lnTo>
                  <a:pt x="0" y="571338"/>
                </a:lnTo>
                <a:lnTo>
                  <a:pt x="0" y="0"/>
                </a:lnTo>
                <a:close/>
              </a:path>
            </a:pathLst>
          </a:custGeom>
          <a:blipFill>
            <a:blip r:embed="rId12">
              <a:extLst>
                <a:ext uri="{96DAC541-7B7A-43D3-8B79-37D633B846F1}">
                  <asvg:svgBlip xmlns:asvg="http://schemas.microsoft.com/office/drawing/2016/SVG/main" xmlns="" r:embed="rId13"/>
                </a:ext>
              </a:extLst>
            </a:blip>
            <a:stretch>
              <a:fillRect l="-64696" t="-85817"/>
            </a:stretch>
          </a:blipFill>
        </p:spPr>
      </p:sp>
      <p:sp>
        <p:nvSpPr>
          <p:cNvPr id="11" name="Freeform 11"/>
          <p:cNvSpPr/>
          <p:nvPr/>
        </p:nvSpPr>
        <p:spPr>
          <a:xfrm>
            <a:off x="1982311" y="967061"/>
            <a:ext cx="652211" cy="733852"/>
          </a:xfrm>
          <a:custGeom>
            <a:avLst/>
            <a:gdLst/>
            <a:ahLst/>
            <a:cxnLst/>
            <a:rect l="l" t="t" r="r" b="b"/>
            <a:pathLst>
              <a:path w="652211" h="733852">
                <a:moveTo>
                  <a:pt x="0" y="0"/>
                </a:moveTo>
                <a:lnTo>
                  <a:pt x="652211" y="0"/>
                </a:lnTo>
                <a:lnTo>
                  <a:pt x="652211" y="733852"/>
                </a:lnTo>
                <a:lnTo>
                  <a:pt x="0" y="733852"/>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2" name="TextBox 12"/>
          <p:cNvSpPr txBox="1"/>
          <p:nvPr/>
        </p:nvSpPr>
        <p:spPr>
          <a:xfrm>
            <a:off x="7234671" y="1546764"/>
            <a:ext cx="6854332" cy="1368424"/>
          </a:xfrm>
          <a:prstGeom prst="rect">
            <a:avLst/>
          </a:prstGeom>
        </p:spPr>
        <p:txBody>
          <a:bodyPr lIns="0" tIns="0" rIns="0" bIns="0" rtlCol="0" anchor="t">
            <a:spAutoFit/>
          </a:bodyPr>
          <a:lstStyle/>
          <a:p>
            <a:pPr algn="l">
              <a:lnSpc>
                <a:spcPts val="11200"/>
              </a:lnSpc>
            </a:pPr>
            <a:r>
              <a:rPr lang="en-US" sz="8000" b="1" spc="-240" dirty="0">
                <a:solidFill>
                  <a:srgbClr val="000000"/>
                </a:solidFill>
                <a:latin typeface="Albertus Nova Bold"/>
                <a:ea typeface="Albertus Nova Bold"/>
                <a:cs typeface="Albertus Nova Bold"/>
                <a:sym typeface="Albertus Nova Bold"/>
              </a:rPr>
              <a:t>Introduction</a:t>
            </a:r>
          </a:p>
        </p:txBody>
      </p:sp>
      <p:sp>
        <p:nvSpPr>
          <p:cNvPr id="13" name="TextBox 13"/>
          <p:cNvSpPr txBox="1"/>
          <p:nvPr/>
        </p:nvSpPr>
        <p:spPr>
          <a:xfrm>
            <a:off x="7284852" y="2983025"/>
            <a:ext cx="9592589" cy="6647974"/>
          </a:xfrm>
          <a:prstGeom prst="rect">
            <a:avLst/>
          </a:prstGeom>
        </p:spPr>
        <p:txBody>
          <a:bodyPr wrap="square" lIns="0" tIns="0" rIns="0" bIns="0" rtlCol="0" anchor="t">
            <a:spAutoFit/>
          </a:bodyPr>
          <a:lstStyle/>
          <a:p>
            <a:pPr marL="571500" indent="-571500">
              <a:buFont typeface="Arial" panose="020B0604020202020204" pitchFamily="34" charset="0"/>
              <a:buChar char="•"/>
            </a:pPr>
            <a:r>
              <a:rPr lang="en-US" sz="4800" dirty="0">
                <a:solidFill>
                  <a:srgbClr val="2A2B29"/>
                </a:solidFill>
                <a:latin typeface="Alilato"/>
                <a:ea typeface="Alilato"/>
                <a:cs typeface="Alilato"/>
                <a:sym typeface="Alilato"/>
              </a:rPr>
              <a:t>Adapting </a:t>
            </a:r>
            <a:r>
              <a:rPr lang="en-US" sz="4800" dirty="0" err="1">
                <a:solidFill>
                  <a:srgbClr val="2A2B29"/>
                </a:solidFill>
                <a:latin typeface="Alilato"/>
                <a:ea typeface="Alilato"/>
                <a:cs typeface="Alilato"/>
                <a:sym typeface="Alilato"/>
              </a:rPr>
              <a:t>agritourism</a:t>
            </a:r>
            <a:r>
              <a:rPr lang="en-US" sz="4800" dirty="0">
                <a:solidFill>
                  <a:srgbClr val="2A2B29"/>
                </a:solidFill>
                <a:latin typeface="Alilato"/>
                <a:ea typeface="Alilato"/>
                <a:cs typeface="Alilato"/>
                <a:sym typeface="Alilato"/>
              </a:rPr>
              <a:t> activities to be </a:t>
            </a:r>
            <a:r>
              <a:rPr lang="en-US" sz="4800" dirty="0" smtClean="0">
                <a:solidFill>
                  <a:srgbClr val="2A2B29"/>
                </a:solidFill>
                <a:latin typeface="Alilato"/>
                <a:ea typeface="Alilato"/>
                <a:cs typeface="Alilato"/>
                <a:sym typeface="Alilato"/>
              </a:rPr>
              <a:t>inclusive</a:t>
            </a:r>
          </a:p>
          <a:p>
            <a:pPr marL="571500" indent="-571500">
              <a:buFont typeface="Arial" panose="020B0604020202020204" pitchFamily="34" charset="0"/>
              <a:buChar char="•"/>
            </a:pPr>
            <a:r>
              <a:rPr lang="en-US" sz="4800" dirty="0" smtClean="0">
                <a:solidFill>
                  <a:srgbClr val="2A2B29"/>
                </a:solidFill>
                <a:latin typeface="Alilato"/>
                <a:ea typeface="Alilato"/>
                <a:cs typeface="Alilato"/>
                <a:sym typeface="Alilato"/>
              </a:rPr>
              <a:t>Focus </a:t>
            </a:r>
            <a:r>
              <a:rPr lang="en-US" sz="4800" dirty="0">
                <a:solidFill>
                  <a:srgbClr val="2A2B29"/>
                </a:solidFill>
                <a:latin typeface="Alilato"/>
                <a:ea typeface="Alilato"/>
                <a:cs typeface="Alilato"/>
                <a:sym typeface="Alilato"/>
              </a:rPr>
              <a:t>on physical, sensory, cognitive &amp; developmental </a:t>
            </a:r>
            <a:r>
              <a:rPr lang="en-US" sz="4800" dirty="0" smtClean="0">
                <a:solidFill>
                  <a:srgbClr val="2A2B29"/>
                </a:solidFill>
                <a:latin typeface="Alilato"/>
                <a:ea typeface="Alilato"/>
                <a:cs typeface="Alilato"/>
                <a:sym typeface="Alilato"/>
              </a:rPr>
              <a:t>disabilities</a:t>
            </a:r>
          </a:p>
          <a:p>
            <a:pPr marL="571500" indent="-571500">
              <a:buFont typeface="Arial" panose="020B0604020202020204" pitchFamily="34" charset="0"/>
              <a:buChar char="•"/>
            </a:pPr>
            <a:r>
              <a:rPr lang="en-US" sz="4800" dirty="0" smtClean="0">
                <a:solidFill>
                  <a:srgbClr val="2A2B29"/>
                </a:solidFill>
                <a:latin typeface="Alilato"/>
                <a:ea typeface="Alilato"/>
                <a:cs typeface="Alilato"/>
                <a:sym typeface="Alilato"/>
              </a:rPr>
              <a:t>Removing </a:t>
            </a:r>
            <a:r>
              <a:rPr lang="en-US" sz="4800" dirty="0">
                <a:solidFill>
                  <a:srgbClr val="2A2B29"/>
                </a:solidFill>
                <a:latin typeface="Alilato"/>
                <a:ea typeface="Alilato"/>
                <a:cs typeface="Alilato"/>
                <a:sym typeface="Alilato"/>
              </a:rPr>
              <a:t>barriers and enhancing </a:t>
            </a:r>
            <a:r>
              <a:rPr lang="en-US" sz="4800" dirty="0" smtClean="0">
                <a:solidFill>
                  <a:srgbClr val="2A2B29"/>
                </a:solidFill>
                <a:latin typeface="Alilato"/>
                <a:ea typeface="Alilato"/>
                <a:cs typeface="Alilato"/>
                <a:sym typeface="Alilato"/>
              </a:rPr>
              <a:t>participation</a:t>
            </a:r>
          </a:p>
          <a:p>
            <a:pPr marL="571500" indent="-571500">
              <a:buFont typeface="Arial" panose="020B0604020202020204" pitchFamily="34" charset="0"/>
              <a:buChar char="•"/>
            </a:pPr>
            <a:r>
              <a:rPr lang="en-US" sz="4800" dirty="0" smtClean="0">
                <a:solidFill>
                  <a:srgbClr val="2A2B29"/>
                </a:solidFill>
                <a:latin typeface="Alilato"/>
                <a:ea typeface="Alilato"/>
                <a:cs typeface="Alilato"/>
                <a:sym typeface="Alilato"/>
              </a:rPr>
              <a:t>Using </a:t>
            </a:r>
            <a:r>
              <a:rPr lang="en-US" sz="4800" dirty="0">
                <a:solidFill>
                  <a:srgbClr val="2A2B29"/>
                </a:solidFill>
                <a:latin typeface="Alilato"/>
                <a:ea typeface="Alilato"/>
                <a:cs typeface="Alilato"/>
                <a:sym typeface="Alilato"/>
              </a:rPr>
              <a:t>creativity and Universal Design principles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853" y="9504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TextBox 3"/>
          <p:cNvSpPr txBox="1"/>
          <p:nvPr/>
        </p:nvSpPr>
        <p:spPr>
          <a:xfrm>
            <a:off x="2264147" y="1853313"/>
            <a:ext cx="12899654" cy="1025922"/>
          </a:xfrm>
          <a:prstGeom prst="rect">
            <a:avLst/>
          </a:prstGeom>
        </p:spPr>
        <p:txBody>
          <a:bodyPr wrap="square" lIns="0" tIns="0" rIns="0" bIns="0" rtlCol="0" anchor="t">
            <a:spAutoFit/>
          </a:bodyPr>
          <a:lstStyle/>
          <a:p>
            <a:pPr algn="ctr">
              <a:lnSpc>
                <a:spcPts val="8000"/>
              </a:lnSpc>
            </a:pPr>
            <a:r>
              <a:rPr lang="en-US" sz="8000" b="1" spc="-240" dirty="0">
                <a:solidFill>
                  <a:srgbClr val="000000"/>
                </a:solidFill>
                <a:latin typeface="Albertus Nova Bold"/>
                <a:ea typeface="Albertus Nova Bold"/>
                <a:cs typeface="Albertus Nova Bold"/>
                <a:sym typeface="Albertus Nova Bold"/>
              </a:rPr>
              <a:t>Why Adapt </a:t>
            </a:r>
            <a:r>
              <a:rPr lang="en-US" sz="8000" b="1" spc="-240" dirty="0" err="1">
                <a:solidFill>
                  <a:srgbClr val="000000"/>
                </a:solidFill>
                <a:latin typeface="Albertus Nova Bold"/>
                <a:ea typeface="Albertus Nova Bold"/>
                <a:cs typeface="Albertus Nova Bold"/>
                <a:sym typeface="Albertus Nova Bold"/>
              </a:rPr>
              <a:t>Agritainment</a:t>
            </a:r>
            <a:r>
              <a:rPr lang="en-US" sz="8000" b="1" spc="-240" dirty="0">
                <a:solidFill>
                  <a:srgbClr val="000000"/>
                </a:solidFill>
                <a:latin typeface="Albertus Nova Bold"/>
                <a:ea typeface="Albertus Nova Bold"/>
                <a:cs typeface="Albertus Nova Bold"/>
                <a:sym typeface="Albertus Nova Bold"/>
              </a:rPr>
              <a:t>?</a:t>
            </a:r>
          </a:p>
        </p:txBody>
      </p:sp>
      <p:sp>
        <p:nvSpPr>
          <p:cNvPr id="6" name="TextBox 6"/>
          <p:cNvSpPr txBox="1"/>
          <p:nvPr/>
        </p:nvSpPr>
        <p:spPr>
          <a:xfrm>
            <a:off x="3206826" y="3901419"/>
            <a:ext cx="6610060" cy="448841"/>
          </a:xfrm>
          <a:prstGeom prst="rect">
            <a:avLst/>
          </a:prstGeom>
        </p:spPr>
        <p:txBody>
          <a:bodyPr wrap="square" lIns="0" tIns="0" rIns="0" bIns="0" rtlCol="0" anchor="t">
            <a:spAutoFit/>
          </a:bodyPr>
          <a:lstStyle/>
          <a:p>
            <a:pPr>
              <a:lnSpc>
                <a:spcPts val="3519"/>
              </a:lnSpc>
            </a:pPr>
            <a:r>
              <a:rPr lang="en-US" sz="2199" b="1" dirty="0">
                <a:solidFill>
                  <a:srgbClr val="000000"/>
                </a:solidFill>
                <a:latin typeface="Albertus Nova Bold"/>
                <a:ea typeface="Albertus Nova Bold"/>
                <a:cs typeface="Albertus Nova Bold"/>
                <a:sym typeface="Albertus Nova Bold"/>
              </a:rPr>
              <a:t>Everyone deserves equal access to experiences</a:t>
            </a:r>
          </a:p>
        </p:txBody>
      </p:sp>
      <p:sp>
        <p:nvSpPr>
          <p:cNvPr id="8" name="TextBox 8"/>
          <p:cNvSpPr txBox="1"/>
          <p:nvPr/>
        </p:nvSpPr>
        <p:spPr>
          <a:xfrm>
            <a:off x="11756730" y="3828223"/>
            <a:ext cx="6194721" cy="448841"/>
          </a:xfrm>
          <a:prstGeom prst="rect">
            <a:avLst/>
          </a:prstGeom>
        </p:spPr>
        <p:txBody>
          <a:bodyPr wrap="square" lIns="0" tIns="0" rIns="0" bIns="0" rtlCol="0" anchor="t">
            <a:spAutoFit/>
          </a:bodyPr>
          <a:lstStyle/>
          <a:p>
            <a:pPr>
              <a:lnSpc>
                <a:spcPts val="3519"/>
              </a:lnSpc>
            </a:pPr>
            <a:r>
              <a:rPr lang="en-US" sz="2199" b="1" dirty="0">
                <a:solidFill>
                  <a:srgbClr val="000000"/>
                </a:solidFill>
                <a:latin typeface="Albertus Nova Bold"/>
                <a:ea typeface="Albertus Nova Bold"/>
                <a:cs typeface="Albertus Nova Bold"/>
                <a:sym typeface="Albertus Nova Bold"/>
              </a:rPr>
              <a:t>Inclusive activities improve engagement</a:t>
            </a:r>
          </a:p>
        </p:txBody>
      </p:sp>
      <p:grpSp>
        <p:nvGrpSpPr>
          <p:cNvPr id="9" name="Group 9"/>
          <p:cNvGrpSpPr/>
          <p:nvPr/>
        </p:nvGrpSpPr>
        <p:grpSpPr>
          <a:xfrm>
            <a:off x="1566111" y="3573674"/>
            <a:ext cx="1320702" cy="1320702"/>
            <a:chOff x="0" y="0"/>
            <a:chExt cx="1760936" cy="1760936"/>
          </a:xfrm>
        </p:grpSpPr>
        <p:grpSp>
          <p:nvGrpSpPr>
            <p:cNvPr id="10" name="Group 10"/>
            <p:cNvGrpSpPr/>
            <p:nvPr/>
          </p:nvGrpSpPr>
          <p:grpSpPr>
            <a:xfrm>
              <a:off x="0" y="0"/>
              <a:ext cx="1760936" cy="176093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D5200"/>
              </a:solidFill>
            </p:spPr>
          </p:sp>
          <p:sp>
            <p:nvSpPr>
              <p:cNvPr id="12" name="TextBox 12"/>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sp>
          <p:nvSpPr>
            <p:cNvPr id="13" name="TextBox 13"/>
            <p:cNvSpPr txBox="1"/>
            <p:nvPr/>
          </p:nvSpPr>
          <p:spPr>
            <a:xfrm>
              <a:off x="358789" y="398609"/>
              <a:ext cx="1043357" cy="830369"/>
            </a:xfrm>
            <a:prstGeom prst="rect">
              <a:avLst/>
            </a:prstGeom>
          </p:spPr>
          <p:txBody>
            <a:bodyPr lIns="0" tIns="0" rIns="0" bIns="0" rtlCol="0" anchor="t">
              <a:spAutoFit/>
            </a:bodyPr>
            <a:lstStyle/>
            <a:p>
              <a:pPr algn="ctr">
                <a:lnSpc>
                  <a:spcPts val="5563"/>
                </a:lnSpc>
              </a:pPr>
              <a:r>
                <a:rPr lang="en-US" sz="3477" b="1">
                  <a:solidFill>
                    <a:srgbClr val="FFFFFF"/>
                  </a:solidFill>
                  <a:latin typeface="Albertus Nova Bold"/>
                  <a:ea typeface="Albertus Nova Bold"/>
                  <a:cs typeface="Albertus Nova Bold"/>
                  <a:sym typeface="Albertus Nova Bold"/>
                </a:rPr>
                <a:t>01</a:t>
              </a:r>
            </a:p>
          </p:txBody>
        </p:sp>
      </p:grpSp>
      <p:grpSp>
        <p:nvGrpSpPr>
          <p:cNvPr id="14" name="Group 14"/>
          <p:cNvGrpSpPr/>
          <p:nvPr/>
        </p:nvGrpSpPr>
        <p:grpSpPr>
          <a:xfrm>
            <a:off x="10256576" y="3560459"/>
            <a:ext cx="1320702" cy="1320702"/>
            <a:chOff x="0" y="0"/>
            <a:chExt cx="1760936" cy="1760936"/>
          </a:xfrm>
        </p:grpSpPr>
        <p:grpSp>
          <p:nvGrpSpPr>
            <p:cNvPr id="15" name="Group 15"/>
            <p:cNvGrpSpPr/>
            <p:nvPr/>
          </p:nvGrpSpPr>
          <p:grpSpPr>
            <a:xfrm>
              <a:off x="0" y="0"/>
              <a:ext cx="1760936" cy="1760936"/>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D5200"/>
              </a:solidFill>
            </p:spPr>
          </p:sp>
          <p:sp>
            <p:nvSpPr>
              <p:cNvPr id="17" name="TextBox 17"/>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sp>
          <p:nvSpPr>
            <p:cNvPr id="18" name="TextBox 18"/>
            <p:cNvSpPr txBox="1"/>
            <p:nvPr/>
          </p:nvSpPr>
          <p:spPr>
            <a:xfrm>
              <a:off x="414106" y="454613"/>
              <a:ext cx="932724" cy="737410"/>
            </a:xfrm>
            <a:prstGeom prst="rect">
              <a:avLst/>
            </a:prstGeom>
          </p:spPr>
          <p:txBody>
            <a:bodyPr lIns="0" tIns="0" rIns="0" bIns="0" rtlCol="0" anchor="t">
              <a:spAutoFit/>
            </a:bodyPr>
            <a:lstStyle/>
            <a:p>
              <a:pPr algn="ctr">
                <a:lnSpc>
                  <a:spcPts val="4973"/>
                </a:lnSpc>
              </a:pPr>
              <a:r>
                <a:rPr lang="en-US" sz="3108" b="1" dirty="0">
                  <a:solidFill>
                    <a:srgbClr val="FFFFFF"/>
                  </a:solidFill>
                  <a:latin typeface="Albertus Nova Bold"/>
                  <a:ea typeface="Albertus Nova Bold"/>
                  <a:cs typeface="Albertus Nova Bold"/>
                  <a:sym typeface="Albertus Nova Bold"/>
                </a:rPr>
                <a:t>02</a:t>
              </a:r>
            </a:p>
          </p:txBody>
        </p:sp>
      </p:grpSp>
      <p:sp>
        <p:nvSpPr>
          <p:cNvPr id="19" name="Freeform 19"/>
          <p:cNvSpPr/>
          <p:nvPr/>
        </p:nvSpPr>
        <p:spPr>
          <a:xfrm flipV="1">
            <a:off x="15639911" y="95040"/>
            <a:ext cx="2543314" cy="2397073"/>
          </a:xfrm>
          <a:custGeom>
            <a:avLst/>
            <a:gdLst/>
            <a:ahLst/>
            <a:cxnLst/>
            <a:rect l="l" t="t" r="r" b="b"/>
            <a:pathLst>
              <a:path w="2543314" h="2397073">
                <a:moveTo>
                  <a:pt x="0" y="2397073"/>
                </a:moveTo>
                <a:lnTo>
                  <a:pt x="2543314" y="2397073"/>
                </a:lnTo>
                <a:lnTo>
                  <a:pt x="2543314" y="0"/>
                </a:lnTo>
                <a:lnTo>
                  <a:pt x="0" y="0"/>
                </a:lnTo>
                <a:lnTo>
                  <a:pt x="0" y="2397073"/>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20" name="Freeform 20"/>
          <p:cNvSpPr/>
          <p:nvPr/>
        </p:nvSpPr>
        <p:spPr>
          <a:xfrm flipH="1">
            <a:off x="126996" y="7331805"/>
            <a:ext cx="2543314" cy="2397073"/>
          </a:xfrm>
          <a:custGeom>
            <a:avLst/>
            <a:gdLst/>
            <a:ahLst/>
            <a:cxnLst/>
            <a:rect l="l" t="t" r="r" b="b"/>
            <a:pathLst>
              <a:path w="2543314" h="2397073">
                <a:moveTo>
                  <a:pt x="2543314" y="0"/>
                </a:moveTo>
                <a:lnTo>
                  <a:pt x="0" y="0"/>
                </a:lnTo>
                <a:lnTo>
                  <a:pt x="0" y="2397073"/>
                </a:lnTo>
                <a:lnTo>
                  <a:pt x="2543314" y="2397073"/>
                </a:lnTo>
                <a:lnTo>
                  <a:pt x="2543314"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21" name="Group 21"/>
          <p:cNvGrpSpPr/>
          <p:nvPr/>
        </p:nvGrpSpPr>
        <p:grpSpPr>
          <a:xfrm>
            <a:off x="-727300" y="9788752"/>
            <a:ext cx="19760905" cy="855224"/>
            <a:chOff x="0" y="0"/>
            <a:chExt cx="26347873" cy="1140299"/>
          </a:xfrm>
        </p:grpSpPr>
        <p:sp>
          <p:nvSpPr>
            <p:cNvPr id="22" name="Freeform 22"/>
            <p:cNvSpPr/>
            <p:nvPr/>
          </p:nvSpPr>
          <p:spPr>
            <a:xfrm rot="5400000">
              <a:off x="12750946" y="-12456628"/>
              <a:ext cx="870388" cy="26323466"/>
            </a:xfrm>
            <a:custGeom>
              <a:avLst/>
              <a:gdLst/>
              <a:ahLst/>
              <a:cxnLst/>
              <a:rect l="l" t="t" r="r" b="b"/>
              <a:pathLst>
                <a:path w="870388" h="26323466">
                  <a:moveTo>
                    <a:pt x="0" y="0"/>
                  </a:moveTo>
                  <a:lnTo>
                    <a:pt x="870388" y="0"/>
                  </a:lnTo>
                  <a:lnTo>
                    <a:pt x="870388" y="26323466"/>
                  </a:lnTo>
                  <a:lnTo>
                    <a:pt x="0" y="26323466"/>
                  </a:lnTo>
                  <a:lnTo>
                    <a:pt x="0" y="0"/>
                  </a:lnTo>
                  <a:close/>
                </a:path>
              </a:pathLst>
            </a:custGeom>
            <a:blipFill>
              <a:blip r:embed="rId5">
                <a:extLst>
                  <a:ext uri="{96DAC541-7B7A-43D3-8B79-37D633B846F1}">
                    <asvg:svgBlip xmlns:asvg="http://schemas.microsoft.com/office/drawing/2016/SVG/main" xmlns="" r:embed="rId6"/>
                  </a:ext>
                </a:extLst>
              </a:blip>
              <a:stretch>
                <a:fillRect l="-232504" r="-1810994"/>
              </a:stretch>
            </a:blipFill>
          </p:spPr>
        </p:sp>
        <p:sp>
          <p:nvSpPr>
            <p:cNvPr id="23" name="Freeform 23"/>
            <p:cNvSpPr/>
            <p:nvPr/>
          </p:nvSpPr>
          <p:spPr>
            <a:xfrm rot="5400000">
              <a:off x="13090278" y="-13090278"/>
              <a:ext cx="142911" cy="26323466"/>
            </a:xfrm>
            <a:custGeom>
              <a:avLst/>
              <a:gdLst/>
              <a:ahLst/>
              <a:cxnLst/>
              <a:rect l="l" t="t" r="r" b="b"/>
              <a:pathLst>
                <a:path w="142911" h="26323466">
                  <a:moveTo>
                    <a:pt x="0" y="0"/>
                  </a:moveTo>
                  <a:lnTo>
                    <a:pt x="142910" y="0"/>
                  </a:lnTo>
                  <a:lnTo>
                    <a:pt x="142910" y="26323466"/>
                  </a:lnTo>
                  <a:lnTo>
                    <a:pt x="0" y="26323466"/>
                  </a:lnTo>
                  <a:lnTo>
                    <a:pt x="0" y="0"/>
                  </a:lnTo>
                  <a:close/>
                </a:path>
              </a:pathLst>
            </a:custGeom>
            <a:blipFill>
              <a:blip r:embed="rId7">
                <a:extLst>
                  <a:ext uri="{96DAC541-7B7A-43D3-8B79-37D633B846F1}">
                    <asvg:svgBlip xmlns:asvg="http://schemas.microsoft.com/office/drawing/2016/SVG/main" xmlns="" r:embed="rId8"/>
                  </a:ext>
                </a:extLst>
              </a:blip>
              <a:stretch>
                <a:fillRect l="-1925094" r="-11029742"/>
              </a:stretch>
            </a:blipFill>
          </p:spPr>
        </p:sp>
      </p:grpSp>
      <p:sp>
        <p:nvSpPr>
          <p:cNvPr id="24" name="Freeform 24"/>
          <p:cNvSpPr/>
          <p:nvPr/>
        </p:nvSpPr>
        <p:spPr>
          <a:xfrm rot="-10800000">
            <a:off x="66542" y="3008377"/>
            <a:ext cx="980060" cy="2537373"/>
          </a:xfrm>
          <a:custGeom>
            <a:avLst/>
            <a:gdLst/>
            <a:ahLst/>
            <a:cxnLst/>
            <a:rect l="l" t="t" r="r" b="b"/>
            <a:pathLst>
              <a:path w="980060" h="2537373">
                <a:moveTo>
                  <a:pt x="0" y="0"/>
                </a:moveTo>
                <a:lnTo>
                  <a:pt x="980060" y="0"/>
                </a:lnTo>
                <a:lnTo>
                  <a:pt x="980060" y="2537373"/>
                </a:lnTo>
                <a:lnTo>
                  <a:pt x="0" y="2537373"/>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26" name="Freeform 26"/>
          <p:cNvSpPr/>
          <p:nvPr/>
        </p:nvSpPr>
        <p:spPr>
          <a:xfrm>
            <a:off x="1982311" y="967061"/>
            <a:ext cx="652211" cy="733852"/>
          </a:xfrm>
          <a:custGeom>
            <a:avLst/>
            <a:gdLst/>
            <a:ahLst/>
            <a:cxnLst/>
            <a:rect l="l" t="t" r="r" b="b"/>
            <a:pathLst>
              <a:path w="652211" h="733852">
                <a:moveTo>
                  <a:pt x="0" y="0"/>
                </a:moveTo>
                <a:lnTo>
                  <a:pt x="652211" y="0"/>
                </a:lnTo>
                <a:lnTo>
                  <a:pt x="652211" y="733852"/>
                </a:lnTo>
                <a:lnTo>
                  <a:pt x="0" y="73385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grpSp>
        <p:nvGrpSpPr>
          <p:cNvPr id="27" name="Group 9"/>
          <p:cNvGrpSpPr/>
          <p:nvPr/>
        </p:nvGrpSpPr>
        <p:grpSpPr>
          <a:xfrm>
            <a:off x="10256576" y="6086543"/>
            <a:ext cx="1320702" cy="1320702"/>
            <a:chOff x="0" y="0"/>
            <a:chExt cx="1760936" cy="1760936"/>
          </a:xfrm>
        </p:grpSpPr>
        <p:grpSp>
          <p:nvGrpSpPr>
            <p:cNvPr id="28" name="Group 10"/>
            <p:cNvGrpSpPr/>
            <p:nvPr/>
          </p:nvGrpSpPr>
          <p:grpSpPr>
            <a:xfrm>
              <a:off x="0" y="0"/>
              <a:ext cx="1760936" cy="1760936"/>
              <a:chOff x="0" y="0"/>
              <a:chExt cx="812800" cy="812800"/>
            </a:xfrm>
          </p:grpSpPr>
          <p:sp>
            <p:nvSpPr>
              <p:cNvPr id="30" name="Freeform 1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D5200"/>
              </a:solidFill>
            </p:spPr>
          </p:sp>
          <p:sp>
            <p:nvSpPr>
              <p:cNvPr id="31" name="TextBox 12"/>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sp>
          <p:nvSpPr>
            <p:cNvPr id="29" name="TextBox 13"/>
            <p:cNvSpPr txBox="1"/>
            <p:nvPr/>
          </p:nvSpPr>
          <p:spPr>
            <a:xfrm>
              <a:off x="358789" y="398609"/>
              <a:ext cx="1043357" cy="885884"/>
            </a:xfrm>
            <a:prstGeom prst="rect">
              <a:avLst/>
            </a:prstGeom>
          </p:spPr>
          <p:txBody>
            <a:bodyPr lIns="0" tIns="0" rIns="0" bIns="0" rtlCol="0" anchor="t">
              <a:spAutoFit/>
            </a:bodyPr>
            <a:lstStyle/>
            <a:p>
              <a:pPr algn="ctr">
                <a:lnSpc>
                  <a:spcPts val="5563"/>
                </a:lnSpc>
              </a:pPr>
              <a:r>
                <a:rPr lang="en-US" sz="3477" b="1" dirty="0" smtClean="0">
                  <a:solidFill>
                    <a:srgbClr val="FFFFFF"/>
                  </a:solidFill>
                  <a:latin typeface="Albertus Nova Bold"/>
                  <a:ea typeface="Albertus Nova Bold"/>
                  <a:cs typeface="Albertus Nova Bold"/>
                  <a:sym typeface="Albertus Nova Bold"/>
                </a:rPr>
                <a:t>04</a:t>
              </a:r>
              <a:endParaRPr lang="en-US" sz="3477" b="1" dirty="0">
                <a:solidFill>
                  <a:srgbClr val="FFFFFF"/>
                </a:solidFill>
                <a:latin typeface="Albertus Nova Bold"/>
                <a:ea typeface="Albertus Nova Bold"/>
                <a:cs typeface="Albertus Nova Bold"/>
                <a:sym typeface="Albertus Nova Bold"/>
              </a:endParaRPr>
            </a:p>
          </p:txBody>
        </p:sp>
      </p:grpSp>
      <p:grpSp>
        <p:nvGrpSpPr>
          <p:cNvPr id="32" name="Group 9"/>
          <p:cNvGrpSpPr/>
          <p:nvPr/>
        </p:nvGrpSpPr>
        <p:grpSpPr>
          <a:xfrm>
            <a:off x="1835203" y="5981167"/>
            <a:ext cx="1320702" cy="1320702"/>
            <a:chOff x="0" y="0"/>
            <a:chExt cx="1760936" cy="1760936"/>
          </a:xfrm>
        </p:grpSpPr>
        <p:grpSp>
          <p:nvGrpSpPr>
            <p:cNvPr id="33" name="Group 10"/>
            <p:cNvGrpSpPr/>
            <p:nvPr/>
          </p:nvGrpSpPr>
          <p:grpSpPr>
            <a:xfrm>
              <a:off x="0" y="0"/>
              <a:ext cx="1760936" cy="1760936"/>
              <a:chOff x="0" y="0"/>
              <a:chExt cx="812800" cy="812800"/>
            </a:xfrm>
          </p:grpSpPr>
          <p:sp>
            <p:nvSpPr>
              <p:cNvPr id="35" name="Freeform 1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D5200"/>
              </a:solidFill>
            </p:spPr>
          </p:sp>
          <p:sp>
            <p:nvSpPr>
              <p:cNvPr id="36" name="TextBox 12"/>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sp>
          <p:nvSpPr>
            <p:cNvPr id="34" name="TextBox 13"/>
            <p:cNvSpPr txBox="1"/>
            <p:nvPr/>
          </p:nvSpPr>
          <p:spPr>
            <a:xfrm>
              <a:off x="358789" y="398609"/>
              <a:ext cx="1043357" cy="885884"/>
            </a:xfrm>
            <a:prstGeom prst="rect">
              <a:avLst/>
            </a:prstGeom>
          </p:spPr>
          <p:txBody>
            <a:bodyPr lIns="0" tIns="0" rIns="0" bIns="0" rtlCol="0" anchor="t">
              <a:spAutoFit/>
            </a:bodyPr>
            <a:lstStyle/>
            <a:p>
              <a:pPr algn="ctr">
                <a:lnSpc>
                  <a:spcPts val="5563"/>
                </a:lnSpc>
              </a:pPr>
              <a:r>
                <a:rPr lang="en-US" sz="3477" b="1" dirty="0" smtClean="0">
                  <a:solidFill>
                    <a:srgbClr val="FFFFFF"/>
                  </a:solidFill>
                  <a:latin typeface="Albertus Nova Bold"/>
                  <a:ea typeface="Albertus Nova Bold"/>
                  <a:cs typeface="Albertus Nova Bold"/>
                  <a:sym typeface="Albertus Nova Bold"/>
                </a:rPr>
                <a:t>03</a:t>
              </a:r>
              <a:endParaRPr lang="en-US" sz="3477" b="1" dirty="0">
                <a:solidFill>
                  <a:srgbClr val="FFFFFF"/>
                </a:solidFill>
                <a:latin typeface="Albertus Nova Bold"/>
                <a:ea typeface="Albertus Nova Bold"/>
                <a:cs typeface="Albertus Nova Bold"/>
                <a:sym typeface="Albertus Nova Bold"/>
              </a:endParaRPr>
            </a:p>
          </p:txBody>
        </p:sp>
      </p:grpSp>
      <p:sp>
        <p:nvSpPr>
          <p:cNvPr id="37" name="TextBox 6"/>
          <p:cNvSpPr txBox="1"/>
          <p:nvPr/>
        </p:nvSpPr>
        <p:spPr>
          <a:xfrm>
            <a:off x="11679585" y="6539525"/>
            <a:ext cx="6610060" cy="416204"/>
          </a:xfrm>
          <a:prstGeom prst="rect">
            <a:avLst/>
          </a:prstGeom>
        </p:spPr>
        <p:txBody>
          <a:bodyPr wrap="square" lIns="0" tIns="0" rIns="0" bIns="0" rtlCol="0" anchor="t">
            <a:spAutoFit/>
          </a:bodyPr>
          <a:lstStyle/>
          <a:p>
            <a:pPr>
              <a:lnSpc>
                <a:spcPts val="3519"/>
              </a:lnSpc>
            </a:pPr>
            <a:r>
              <a:rPr lang="en-US" sz="2199" b="1" dirty="0">
                <a:solidFill>
                  <a:srgbClr val="000000"/>
                </a:solidFill>
                <a:latin typeface="Albertus Nova Bold"/>
                <a:ea typeface="Albertus Nova Bold"/>
                <a:cs typeface="Albertus Nova Bold"/>
                <a:sym typeface="Albertus Nova Bold"/>
              </a:rPr>
              <a:t>Strengthens social inclusion</a:t>
            </a:r>
          </a:p>
        </p:txBody>
      </p:sp>
      <p:sp>
        <p:nvSpPr>
          <p:cNvPr id="38" name="TextBox 6"/>
          <p:cNvSpPr txBox="1"/>
          <p:nvPr/>
        </p:nvSpPr>
        <p:spPr>
          <a:xfrm>
            <a:off x="3437680" y="6435835"/>
            <a:ext cx="6610060" cy="416204"/>
          </a:xfrm>
          <a:prstGeom prst="rect">
            <a:avLst/>
          </a:prstGeom>
        </p:spPr>
        <p:txBody>
          <a:bodyPr wrap="square" lIns="0" tIns="0" rIns="0" bIns="0" rtlCol="0" anchor="t">
            <a:spAutoFit/>
          </a:bodyPr>
          <a:lstStyle/>
          <a:p>
            <a:pPr>
              <a:lnSpc>
                <a:spcPts val="3519"/>
              </a:lnSpc>
            </a:pPr>
            <a:r>
              <a:rPr lang="en-US" sz="2199" b="1" dirty="0">
                <a:solidFill>
                  <a:srgbClr val="000000"/>
                </a:solidFill>
                <a:latin typeface="Albertus Nova Bold"/>
                <a:ea typeface="Albertus Nova Bold"/>
                <a:cs typeface="Albertus Nova Bold"/>
                <a:sym typeface="Albertus Nova Bold"/>
              </a:rPr>
              <a:t>Benefits visitors, families, and communities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p:nvPr/>
        </p:nvGrpSpPr>
        <p:grpSpPr>
          <a:xfrm>
            <a:off x="2969967" y="7027853"/>
            <a:ext cx="5279382" cy="2230447"/>
            <a:chOff x="0" y="0"/>
            <a:chExt cx="1390455" cy="587443"/>
          </a:xfrm>
        </p:grpSpPr>
        <p:sp>
          <p:nvSpPr>
            <p:cNvPr id="4" name="Freeform 4"/>
            <p:cNvSpPr/>
            <p:nvPr/>
          </p:nvSpPr>
          <p:spPr>
            <a:xfrm>
              <a:off x="0" y="0"/>
              <a:ext cx="1390455" cy="587443"/>
            </a:xfrm>
            <a:custGeom>
              <a:avLst/>
              <a:gdLst/>
              <a:ahLst/>
              <a:cxnLst/>
              <a:rect l="l" t="t" r="r" b="b"/>
              <a:pathLst>
                <a:path w="1390455" h="587443">
                  <a:moveTo>
                    <a:pt x="7332" y="0"/>
                  </a:moveTo>
                  <a:lnTo>
                    <a:pt x="1383122" y="0"/>
                  </a:lnTo>
                  <a:cubicBezTo>
                    <a:pt x="1387172" y="0"/>
                    <a:pt x="1390455" y="3283"/>
                    <a:pt x="1390455" y="7332"/>
                  </a:cubicBezTo>
                  <a:lnTo>
                    <a:pt x="1390455" y="580111"/>
                  </a:lnTo>
                  <a:cubicBezTo>
                    <a:pt x="1390455" y="584160"/>
                    <a:pt x="1387172" y="587443"/>
                    <a:pt x="1383122" y="587443"/>
                  </a:cubicBezTo>
                  <a:lnTo>
                    <a:pt x="7332" y="587443"/>
                  </a:lnTo>
                  <a:cubicBezTo>
                    <a:pt x="3283" y="587443"/>
                    <a:pt x="0" y="584160"/>
                    <a:pt x="0" y="580111"/>
                  </a:cubicBezTo>
                  <a:lnTo>
                    <a:pt x="0" y="7332"/>
                  </a:lnTo>
                  <a:cubicBezTo>
                    <a:pt x="0" y="3283"/>
                    <a:pt x="3283" y="0"/>
                    <a:pt x="7332" y="0"/>
                  </a:cubicBezTo>
                  <a:close/>
                </a:path>
              </a:pathLst>
            </a:custGeom>
            <a:solidFill>
              <a:srgbClr val="000000">
                <a:alpha val="0"/>
              </a:srgbClr>
            </a:solidFill>
            <a:ln w="38100" cap="sq">
              <a:solidFill>
                <a:srgbClr val="000000"/>
              </a:solidFill>
              <a:prstDash val="solid"/>
              <a:miter/>
            </a:ln>
          </p:spPr>
        </p:sp>
        <p:sp>
          <p:nvSpPr>
            <p:cNvPr id="5" name="TextBox 5"/>
            <p:cNvSpPr txBox="1"/>
            <p:nvPr/>
          </p:nvSpPr>
          <p:spPr>
            <a:xfrm>
              <a:off x="0" y="-76200"/>
              <a:ext cx="1390455" cy="663643"/>
            </a:xfrm>
            <a:prstGeom prst="rect">
              <a:avLst/>
            </a:prstGeom>
          </p:spPr>
          <p:txBody>
            <a:bodyPr lIns="50800" tIns="50800" rIns="50800" bIns="50800" rtlCol="0" anchor="ctr"/>
            <a:lstStyle/>
            <a:p>
              <a:pPr algn="ctr">
                <a:lnSpc>
                  <a:spcPts val="3899"/>
                </a:lnSpc>
              </a:pPr>
              <a:endParaRPr/>
            </a:p>
          </p:txBody>
        </p:sp>
      </p:grpSp>
      <p:grpSp>
        <p:nvGrpSpPr>
          <p:cNvPr id="6" name="Group 6"/>
          <p:cNvGrpSpPr/>
          <p:nvPr/>
        </p:nvGrpSpPr>
        <p:grpSpPr>
          <a:xfrm>
            <a:off x="10038651" y="3971187"/>
            <a:ext cx="5279382" cy="2230447"/>
            <a:chOff x="0" y="0"/>
            <a:chExt cx="1390455" cy="587443"/>
          </a:xfrm>
        </p:grpSpPr>
        <p:sp>
          <p:nvSpPr>
            <p:cNvPr id="7" name="Freeform 7"/>
            <p:cNvSpPr/>
            <p:nvPr/>
          </p:nvSpPr>
          <p:spPr>
            <a:xfrm>
              <a:off x="0" y="0"/>
              <a:ext cx="1390455" cy="587443"/>
            </a:xfrm>
            <a:custGeom>
              <a:avLst/>
              <a:gdLst/>
              <a:ahLst/>
              <a:cxnLst/>
              <a:rect l="l" t="t" r="r" b="b"/>
              <a:pathLst>
                <a:path w="1390455" h="587443">
                  <a:moveTo>
                    <a:pt x="7332" y="0"/>
                  </a:moveTo>
                  <a:lnTo>
                    <a:pt x="1383122" y="0"/>
                  </a:lnTo>
                  <a:cubicBezTo>
                    <a:pt x="1387172" y="0"/>
                    <a:pt x="1390455" y="3283"/>
                    <a:pt x="1390455" y="7332"/>
                  </a:cubicBezTo>
                  <a:lnTo>
                    <a:pt x="1390455" y="580111"/>
                  </a:lnTo>
                  <a:cubicBezTo>
                    <a:pt x="1390455" y="584160"/>
                    <a:pt x="1387172" y="587443"/>
                    <a:pt x="1383122" y="587443"/>
                  </a:cubicBezTo>
                  <a:lnTo>
                    <a:pt x="7332" y="587443"/>
                  </a:lnTo>
                  <a:cubicBezTo>
                    <a:pt x="3283" y="587443"/>
                    <a:pt x="0" y="584160"/>
                    <a:pt x="0" y="580111"/>
                  </a:cubicBezTo>
                  <a:lnTo>
                    <a:pt x="0" y="7332"/>
                  </a:lnTo>
                  <a:cubicBezTo>
                    <a:pt x="0" y="3283"/>
                    <a:pt x="3283" y="0"/>
                    <a:pt x="7332" y="0"/>
                  </a:cubicBezTo>
                  <a:close/>
                </a:path>
              </a:pathLst>
            </a:custGeom>
            <a:solidFill>
              <a:srgbClr val="000000">
                <a:alpha val="0"/>
              </a:srgbClr>
            </a:solidFill>
            <a:ln w="38100" cap="sq">
              <a:solidFill>
                <a:srgbClr val="000000"/>
              </a:solidFill>
              <a:prstDash val="solid"/>
              <a:miter/>
            </a:ln>
          </p:spPr>
        </p:sp>
        <p:sp>
          <p:nvSpPr>
            <p:cNvPr id="8" name="TextBox 8"/>
            <p:cNvSpPr txBox="1"/>
            <p:nvPr/>
          </p:nvSpPr>
          <p:spPr>
            <a:xfrm>
              <a:off x="0" y="-76200"/>
              <a:ext cx="1390455" cy="663643"/>
            </a:xfrm>
            <a:prstGeom prst="rect">
              <a:avLst/>
            </a:prstGeom>
          </p:spPr>
          <p:txBody>
            <a:bodyPr lIns="50800" tIns="50800" rIns="50800" bIns="50800" rtlCol="0" anchor="ctr"/>
            <a:lstStyle/>
            <a:p>
              <a:pPr algn="ctr">
                <a:lnSpc>
                  <a:spcPts val="3899"/>
                </a:lnSpc>
              </a:pPr>
              <a:endParaRPr/>
            </a:p>
          </p:txBody>
        </p:sp>
      </p:grpSp>
      <p:grpSp>
        <p:nvGrpSpPr>
          <p:cNvPr id="9" name="Group 9"/>
          <p:cNvGrpSpPr/>
          <p:nvPr/>
        </p:nvGrpSpPr>
        <p:grpSpPr>
          <a:xfrm>
            <a:off x="10038651" y="7027853"/>
            <a:ext cx="5279382" cy="2230447"/>
            <a:chOff x="0" y="0"/>
            <a:chExt cx="1390455" cy="587443"/>
          </a:xfrm>
        </p:grpSpPr>
        <p:sp>
          <p:nvSpPr>
            <p:cNvPr id="10" name="Freeform 10"/>
            <p:cNvSpPr/>
            <p:nvPr/>
          </p:nvSpPr>
          <p:spPr>
            <a:xfrm>
              <a:off x="0" y="0"/>
              <a:ext cx="1390455" cy="587443"/>
            </a:xfrm>
            <a:custGeom>
              <a:avLst/>
              <a:gdLst/>
              <a:ahLst/>
              <a:cxnLst/>
              <a:rect l="l" t="t" r="r" b="b"/>
              <a:pathLst>
                <a:path w="1390455" h="587443">
                  <a:moveTo>
                    <a:pt x="7332" y="0"/>
                  </a:moveTo>
                  <a:lnTo>
                    <a:pt x="1383122" y="0"/>
                  </a:lnTo>
                  <a:cubicBezTo>
                    <a:pt x="1387172" y="0"/>
                    <a:pt x="1390455" y="3283"/>
                    <a:pt x="1390455" y="7332"/>
                  </a:cubicBezTo>
                  <a:lnTo>
                    <a:pt x="1390455" y="580111"/>
                  </a:lnTo>
                  <a:cubicBezTo>
                    <a:pt x="1390455" y="584160"/>
                    <a:pt x="1387172" y="587443"/>
                    <a:pt x="1383122" y="587443"/>
                  </a:cubicBezTo>
                  <a:lnTo>
                    <a:pt x="7332" y="587443"/>
                  </a:lnTo>
                  <a:cubicBezTo>
                    <a:pt x="3283" y="587443"/>
                    <a:pt x="0" y="584160"/>
                    <a:pt x="0" y="580111"/>
                  </a:cubicBezTo>
                  <a:lnTo>
                    <a:pt x="0" y="7332"/>
                  </a:lnTo>
                  <a:cubicBezTo>
                    <a:pt x="0" y="3283"/>
                    <a:pt x="3283" y="0"/>
                    <a:pt x="7332" y="0"/>
                  </a:cubicBezTo>
                  <a:close/>
                </a:path>
              </a:pathLst>
            </a:custGeom>
            <a:solidFill>
              <a:srgbClr val="000000">
                <a:alpha val="0"/>
              </a:srgbClr>
            </a:solidFill>
            <a:ln w="38100" cap="sq">
              <a:solidFill>
                <a:srgbClr val="000000"/>
              </a:solidFill>
              <a:prstDash val="solid"/>
              <a:miter/>
            </a:ln>
          </p:spPr>
        </p:sp>
        <p:sp>
          <p:nvSpPr>
            <p:cNvPr id="11" name="TextBox 11"/>
            <p:cNvSpPr txBox="1"/>
            <p:nvPr/>
          </p:nvSpPr>
          <p:spPr>
            <a:xfrm>
              <a:off x="0" y="-76200"/>
              <a:ext cx="1390455" cy="663643"/>
            </a:xfrm>
            <a:prstGeom prst="rect">
              <a:avLst/>
            </a:prstGeom>
          </p:spPr>
          <p:txBody>
            <a:bodyPr lIns="50800" tIns="50800" rIns="50800" bIns="50800" rtlCol="0" anchor="ctr"/>
            <a:lstStyle/>
            <a:p>
              <a:pPr algn="ctr">
                <a:lnSpc>
                  <a:spcPts val="3899"/>
                </a:lnSpc>
              </a:pPr>
              <a:endParaRPr/>
            </a:p>
          </p:txBody>
        </p:sp>
      </p:grpSp>
      <p:grpSp>
        <p:nvGrpSpPr>
          <p:cNvPr id="12" name="Group 12"/>
          <p:cNvGrpSpPr/>
          <p:nvPr/>
        </p:nvGrpSpPr>
        <p:grpSpPr>
          <a:xfrm>
            <a:off x="2969967" y="3971187"/>
            <a:ext cx="5279382" cy="2230447"/>
            <a:chOff x="0" y="0"/>
            <a:chExt cx="1390455" cy="587443"/>
          </a:xfrm>
        </p:grpSpPr>
        <p:sp>
          <p:nvSpPr>
            <p:cNvPr id="13" name="Freeform 13"/>
            <p:cNvSpPr/>
            <p:nvPr/>
          </p:nvSpPr>
          <p:spPr>
            <a:xfrm>
              <a:off x="0" y="0"/>
              <a:ext cx="1390455" cy="587443"/>
            </a:xfrm>
            <a:custGeom>
              <a:avLst/>
              <a:gdLst/>
              <a:ahLst/>
              <a:cxnLst/>
              <a:rect l="l" t="t" r="r" b="b"/>
              <a:pathLst>
                <a:path w="1390455" h="587443">
                  <a:moveTo>
                    <a:pt x="7332" y="0"/>
                  </a:moveTo>
                  <a:lnTo>
                    <a:pt x="1383122" y="0"/>
                  </a:lnTo>
                  <a:cubicBezTo>
                    <a:pt x="1387172" y="0"/>
                    <a:pt x="1390455" y="3283"/>
                    <a:pt x="1390455" y="7332"/>
                  </a:cubicBezTo>
                  <a:lnTo>
                    <a:pt x="1390455" y="580111"/>
                  </a:lnTo>
                  <a:cubicBezTo>
                    <a:pt x="1390455" y="584160"/>
                    <a:pt x="1387172" y="587443"/>
                    <a:pt x="1383122" y="587443"/>
                  </a:cubicBezTo>
                  <a:lnTo>
                    <a:pt x="7332" y="587443"/>
                  </a:lnTo>
                  <a:cubicBezTo>
                    <a:pt x="3283" y="587443"/>
                    <a:pt x="0" y="584160"/>
                    <a:pt x="0" y="580111"/>
                  </a:cubicBezTo>
                  <a:lnTo>
                    <a:pt x="0" y="7332"/>
                  </a:lnTo>
                  <a:cubicBezTo>
                    <a:pt x="0" y="3283"/>
                    <a:pt x="3283" y="0"/>
                    <a:pt x="7332" y="0"/>
                  </a:cubicBezTo>
                  <a:close/>
                </a:path>
              </a:pathLst>
            </a:custGeom>
            <a:solidFill>
              <a:srgbClr val="000000">
                <a:alpha val="0"/>
              </a:srgbClr>
            </a:solidFill>
            <a:ln w="38100" cap="sq">
              <a:solidFill>
                <a:srgbClr val="000000"/>
              </a:solidFill>
              <a:prstDash val="solid"/>
              <a:miter/>
            </a:ln>
          </p:spPr>
        </p:sp>
        <p:sp>
          <p:nvSpPr>
            <p:cNvPr id="14" name="TextBox 14"/>
            <p:cNvSpPr txBox="1"/>
            <p:nvPr/>
          </p:nvSpPr>
          <p:spPr>
            <a:xfrm>
              <a:off x="0" y="-76200"/>
              <a:ext cx="1390455" cy="663643"/>
            </a:xfrm>
            <a:prstGeom prst="rect">
              <a:avLst/>
            </a:prstGeom>
          </p:spPr>
          <p:txBody>
            <a:bodyPr lIns="50800" tIns="50800" rIns="50800" bIns="50800" rtlCol="0" anchor="ctr"/>
            <a:lstStyle/>
            <a:p>
              <a:pPr algn="ctr">
                <a:lnSpc>
                  <a:spcPts val="3899"/>
                </a:lnSpc>
              </a:pPr>
              <a:endParaRPr/>
            </a:p>
          </p:txBody>
        </p:sp>
      </p:grpSp>
      <p:grpSp>
        <p:nvGrpSpPr>
          <p:cNvPr id="15" name="Group 15"/>
          <p:cNvGrpSpPr/>
          <p:nvPr/>
        </p:nvGrpSpPr>
        <p:grpSpPr>
          <a:xfrm>
            <a:off x="3087890" y="3621218"/>
            <a:ext cx="6796033" cy="699938"/>
            <a:chOff x="0" y="0"/>
            <a:chExt cx="1308952" cy="184346"/>
          </a:xfrm>
        </p:grpSpPr>
        <p:sp>
          <p:nvSpPr>
            <p:cNvPr id="16" name="Freeform 16"/>
            <p:cNvSpPr/>
            <p:nvPr/>
          </p:nvSpPr>
          <p:spPr>
            <a:xfrm>
              <a:off x="0" y="0"/>
              <a:ext cx="1308952" cy="184346"/>
            </a:xfrm>
            <a:custGeom>
              <a:avLst/>
              <a:gdLst/>
              <a:ahLst/>
              <a:cxnLst/>
              <a:rect l="l" t="t" r="r" b="b"/>
              <a:pathLst>
                <a:path w="1308952" h="184346">
                  <a:moveTo>
                    <a:pt x="92173" y="0"/>
                  </a:moveTo>
                  <a:lnTo>
                    <a:pt x="1216779" y="0"/>
                  </a:lnTo>
                  <a:cubicBezTo>
                    <a:pt x="1241225" y="0"/>
                    <a:pt x="1264670" y="9711"/>
                    <a:pt x="1281955" y="26997"/>
                  </a:cubicBezTo>
                  <a:cubicBezTo>
                    <a:pt x="1299241" y="44283"/>
                    <a:pt x="1308952" y="67727"/>
                    <a:pt x="1308952" y="92173"/>
                  </a:cubicBezTo>
                  <a:lnTo>
                    <a:pt x="1308952" y="92173"/>
                  </a:lnTo>
                  <a:cubicBezTo>
                    <a:pt x="1308952" y="116619"/>
                    <a:pt x="1299241" y="140063"/>
                    <a:pt x="1281955" y="157349"/>
                  </a:cubicBezTo>
                  <a:cubicBezTo>
                    <a:pt x="1264670" y="174635"/>
                    <a:pt x="1241225" y="184346"/>
                    <a:pt x="1216779" y="184346"/>
                  </a:cubicBezTo>
                  <a:lnTo>
                    <a:pt x="92173" y="184346"/>
                  </a:lnTo>
                  <a:cubicBezTo>
                    <a:pt x="67727" y="184346"/>
                    <a:pt x="44283" y="174635"/>
                    <a:pt x="26997" y="157349"/>
                  </a:cubicBezTo>
                  <a:cubicBezTo>
                    <a:pt x="9711" y="140063"/>
                    <a:pt x="0" y="116619"/>
                    <a:pt x="0" y="92173"/>
                  </a:cubicBezTo>
                  <a:lnTo>
                    <a:pt x="0" y="92173"/>
                  </a:lnTo>
                  <a:cubicBezTo>
                    <a:pt x="0" y="67727"/>
                    <a:pt x="9711" y="44283"/>
                    <a:pt x="26997" y="26997"/>
                  </a:cubicBezTo>
                  <a:cubicBezTo>
                    <a:pt x="44283" y="9711"/>
                    <a:pt x="67727" y="0"/>
                    <a:pt x="92173" y="0"/>
                  </a:cubicBezTo>
                  <a:close/>
                </a:path>
              </a:pathLst>
            </a:custGeom>
            <a:solidFill>
              <a:srgbClr val="1D5200"/>
            </a:solidFill>
          </p:spPr>
        </p:sp>
        <p:sp>
          <p:nvSpPr>
            <p:cNvPr id="17" name="TextBox 17"/>
            <p:cNvSpPr txBox="1"/>
            <p:nvPr/>
          </p:nvSpPr>
          <p:spPr>
            <a:xfrm>
              <a:off x="0" y="-76200"/>
              <a:ext cx="1308952" cy="260546"/>
            </a:xfrm>
            <a:prstGeom prst="rect">
              <a:avLst/>
            </a:prstGeom>
          </p:spPr>
          <p:txBody>
            <a:bodyPr lIns="50800" tIns="50800" rIns="50800" bIns="50800" rtlCol="0" anchor="ctr"/>
            <a:lstStyle/>
            <a:p>
              <a:pPr algn="ctr">
                <a:lnSpc>
                  <a:spcPts val="3899"/>
                </a:lnSpc>
              </a:pPr>
              <a:endParaRPr/>
            </a:p>
          </p:txBody>
        </p:sp>
      </p:grpSp>
      <p:grpSp>
        <p:nvGrpSpPr>
          <p:cNvPr id="18" name="Group 18"/>
          <p:cNvGrpSpPr/>
          <p:nvPr/>
        </p:nvGrpSpPr>
        <p:grpSpPr>
          <a:xfrm>
            <a:off x="10193378" y="3621218"/>
            <a:ext cx="4969927" cy="699938"/>
            <a:chOff x="0" y="0"/>
            <a:chExt cx="1308952" cy="184346"/>
          </a:xfrm>
        </p:grpSpPr>
        <p:sp>
          <p:nvSpPr>
            <p:cNvPr id="19" name="Freeform 19"/>
            <p:cNvSpPr/>
            <p:nvPr/>
          </p:nvSpPr>
          <p:spPr>
            <a:xfrm>
              <a:off x="0" y="0"/>
              <a:ext cx="1308952" cy="184346"/>
            </a:xfrm>
            <a:custGeom>
              <a:avLst/>
              <a:gdLst/>
              <a:ahLst/>
              <a:cxnLst/>
              <a:rect l="l" t="t" r="r" b="b"/>
              <a:pathLst>
                <a:path w="1308952" h="184346">
                  <a:moveTo>
                    <a:pt x="92173" y="0"/>
                  </a:moveTo>
                  <a:lnTo>
                    <a:pt x="1216779" y="0"/>
                  </a:lnTo>
                  <a:cubicBezTo>
                    <a:pt x="1241225" y="0"/>
                    <a:pt x="1264670" y="9711"/>
                    <a:pt x="1281955" y="26997"/>
                  </a:cubicBezTo>
                  <a:cubicBezTo>
                    <a:pt x="1299241" y="44283"/>
                    <a:pt x="1308952" y="67727"/>
                    <a:pt x="1308952" y="92173"/>
                  </a:cubicBezTo>
                  <a:lnTo>
                    <a:pt x="1308952" y="92173"/>
                  </a:lnTo>
                  <a:cubicBezTo>
                    <a:pt x="1308952" y="116619"/>
                    <a:pt x="1299241" y="140063"/>
                    <a:pt x="1281955" y="157349"/>
                  </a:cubicBezTo>
                  <a:cubicBezTo>
                    <a:pt x="1264670" y="174635"/>
                    <a:pt x="1241225" y="184346"/>
                    <a:pt x="1216779" y="184346"/>
                  </a:cubicBezTo>
                  <a:lnTo>
                    <a:pt x="92173" y="184346"/>
                  </a:lnTo>
                  <a:cubicBezTo>
                    <a:pt x="67727" y="184346"/>
                    <a:pt x="44283" y="174635"/>
                    <a:pt x="26997" y="157349"/>
                  </a:cubicBezTo>
                  <a:cubicBezTo>
                    <a:pt x="9711" y="140063"/>
                    <a:pt x="0" y="116619"/>
                    <a:pt x="0" y="92173"/>
                  </a:cubicBezTo>
                  <a:lnTo>
                    <a:pt x="0" y="92173"/>
                  </a:lnTo>
                  <a:cubicBezTo>
                    <a:pt x="0" y="67727"/>
                    <a:pt x="9711" y="44283"/>
                    <a:pt x="26997" y="26997"/>
                  </a:cubicBezTo>
                  <a:cubicBezTo>
                    <a:pt x="44283" y="9711"/>
                    <a:pt x="67727" y="0"/>
                    <a:pt x="92173" y="0"/>
                  </a:cubicBezTo>
                  <a:close/>
                </a:path>
              </a:pathLst>
            </a:custGeom>
            <a:solidFill>
              <a:srgbClr val="1D5200"/>
            </a:solidFill>
          </p:spPr>
        </p:sp>
        <p:sp>
          <p:nvSpPr>
            <p:cNvPr id="20" name="TextBox 20"/>
            <p:cNvSpPr txBox="1"/>
            <p:nvPr/>
          </p:nvSpPr>
          <p:spPr>
            <a:xfrm>
              <a:off x="0" y="-76200"/>
              <a:ext cx="1308952" cy="260546"/>
            </a:xfrm>
            <a:prstGeom prst="rect">
              <a:avLst/>
            </a:prstGeom>
          </p:spPr>
          <p:txBody>
            <a:bodyPr lIns="50800" tIns="50800" rIns="50800" bIns="50800" rtlCol="0" anchor="ctr"/>
            <a:lstStyle/>
            <a:p>
              <a:pPr algn="ctr">
                <a:lnSpc>
                  <a:spcPts val="3899"/>
                </a:lnSpc>
              </a:pPr>
              <a:endParaRPr/>
            </a:p>
          </p:txBody>
        </p:sp>
      </p:grpSp>
      <p:grpSp>
        <p:nvGrpSpPr>
          <p:cNvPr id="21" name="Group 21"/>
          <p:cNvGrpSpPr/>
          <p:nvPr/>
        </p:nvGrpSpPr>
        <p:grpSpPr>
          <a:xfrm>
            <a:off x="3087889" y="6677884"/>
            <a:ext cx="6556639" cy="699938"/>
            <a:chOff x="0" y="0"/>
            <a:chExt cx="1308952" cy="184346"/>
          </a:xfrm>
        </p:grpSpPr>
        <p:sp>
          <p:nvSpPr>
            <p:cNvPr id="22" name="Freeform 22"/>
            <p:cNvSpPr/>
            <p:nvPr/>
          </p:nvSpPr>
          <p:spPr>
            <a:xfrm>
              <a:off x="0" y="0"/>
              <a:ext cx="1308952" cy="184346"/>
            </a:xfrm>
            <a:custGeom>
              <a:avLst/>
              <a:gdLst/>
              <a:ahLst/>
              <a:cxnLst/>
              <a:rect l="l" t="t" r="r" b="b"/>
              <a:pathLst>
                <a:path w="1308952" h="184346">
                  <a:moveTo>
                    <a:pt x="92173" y="0"/>
                  </a:moveTo>
                  <a:lnTo>
                    <a:pt x="1216779" y="0"/>
                  </a:lnTo>
                  <a:cubicBezTo>
                    <a:pt x="1241225" y="0"/>
                    <a:pt x="1264670" y="9711"/>
                    <a:pt x="1281955" y="26997"/>
                  </a:cubicBezTo>
                  <a:cubicBezTo>
                    <a:pt x="1299241" y="44283"/>
                    <a:pt x="1308952" y="67727"/>
                    <a:pt x="1308952" y="92173"/>
                  </a:cubicBezTo>
                  <a:lnTo>
                    <a:pt x="1308952" y="92173"/>
                  </a:lnTo>
                  <a:cubicBezTo>
                    <a:pt x="1308952" y="116619"/>
                    <a:pt x="1299241" y="140063"/>
                    <a:pt x="1281955" y="157349"/>
                  </a:cubicBezTo>
                  <a:cubicBezTo>
                    <a:pt x="1264670" y="174635"/>
                    <a:pt x="1241225" y="184346"/>
                    <a:pt x="1216779" y="184346"/>
                  </a:cubicBezTo>
                  <a:lnTo>
                    <a:pt x="92173" y="184346"/>
                  </a:lnTo>
                  <a:cubicBezTo>
                    <a:pt x="67727" y="184346"/>
                    <a:pt x="44283" y="174635"/>
                    <a:pt x="26997" y="157349"/>
                  </a:cubicBezTo>
                  <a:cubicBezTo>
                    <a:pt x="9711" y="140063"/>
                    <a:pt x="0" y="116619"/>
                    <a:pt x="0" y="92173"/>
                  </a:cubicBezTo>
                  <a:lnTo>
                    <a:pt x="0" y="92173"/>
                  </a:lnTo>
                  <a:cubicBezTo>
                    <a:pt x="0" y="67727"/>
                    <a:pt x="9711" y="44283"/>
                    <a:pt x="26997" y="26997"/>
                  </a:cubicBezTo>
                  <a:cubicBezTo>
                    <a:pt x="44283" y="9711"/>
                    <a:pt x="67727" y="0"/>
                    <a:pt x="92173" y="0"/>
                  </a:cubicBezTo>
                  <a:close/>
                </a:path>
              </a:pathLst>
            </a:custGeom>
            <a:solidFill>
              <a:srgbClr val="1D5200"/>
            </a:solidFill>
          </p:spPr>
        </p:sp>
        <p:sp>
          <p:nvSpPr>
            <p:cNvPr id="23" name="TextBox 23"/>
            <p:cNvSpPr txBox="1"/>
            <p:nvPr/>
          </p:nvSpPr>
          <p:spPr>
            <a:xfrm>
              <a:off x="0" y="-76200"/>
              <a:ext cx="1308952" cy="260546"/>
            </a:xfrm>
            <a:prstGeom prst="rect">
              <a:avLst/>
            </a:prstGeom>
          </p:spPr>
          <p:txBody>
            <a:bodyPr lIns="50800" tIns="50800" rIns="50800" bIns="50800" rtlCol="0" anchor="ctr"/>
            <a:lstStyle/>
            <a:p>
              <a:pPr algn="ctr">
                <a:lnSpc>
                  <a:spcPts val="3899"/>
                </a:lnSpc>
              </a:pPr>
              <a:endParaRPr/>
            </a:p>
          </p:txBody>
        </p:sp>
      </p:grpSp>
      <p:grpSp>
        <p:nvGrpSpPr>
          <p:cNvPr id="24" name="Group 24"/>
          <p:cNvGrpSpPr/>
          <p:nvPr/>
        </p:nvGrpSpPr>
        <p:grpSpPr>
          <a:xfrm>
            <a:off x="10193378" y="6677884"/>
            <a:ext cx="4969927" cy="699938"/>
            <a:chOff x="0" y="0"/>
            <a:chExt cx="1308952" cy="184346"/>
          </a:xfrm>
        </p:grpSpPr>
        <p:sp>
          <p:nvSpPr>
            <p:cNvPr id="25" name="Freeform 25"/>
            <p:cNvSpPr/>
            <p:nvPr/>
          </p:nvSpPr>
          <p:spPr>
            <a:xfrm>
              <a:off x="0" y="0"/>
              <a:ext cx="1308952" cy="184346"/>
            </a:xfrm>
            <a:custGeom>
              <a:avLst/>
              <a:gdLst/>
              <a:ahLst/>
              <a:cxnLst/>
              <a:rect l="l" t="t" r="r" b="b"/>
              <a:pathLst>
                <a:path w="1308952" h="184346">
                  <a:moveTo>
                    <a:pt x="92173" y="0"/>
                  </a:moveTo>
                  <a:lnTo>
                    <a:pt x="1216779" y="0"/>
                  </a:lnTo>
                  <a:cubicBezTo>
                    <a:pt x="1241225" y="0"/>
                    <a:pt x="1264670" y="9711"/>
                    <a:pt x="1281955" y="26997"/>
                  </a:cubicBezTo>
                  <a:cubicBezTo>
                    <a:pt x="1299241" y="44283"/>
                    <a:pt x="1308952" y="67727"/>
                    <a:pt x="1308952" y="92173"/>
                  </a:cubicBezTo>
                  <a:lnTo>
                    <a:pt x="1308952" y="92173"/>
                  </a:lnTo>
                  <a:cubicBezTo>
                    <a:pt x="1308952" y="116619"/>
                    <a:pt x="1299241" y="140063"/>
                    <a:pt x="1281955" y="157349"/>
                  </a:cubicBezTo>
                  <a:cubicBezTo>
                    <a:pt x="1264670" y="174635"/>
                    <a:pt x="1241225" y="184346"/>
                    <a:pt x="1216779" y="184346"/>
                  </a:cubicBezTo>
                  <a:lnTo>
                    <a:pt x="92173" y="184346"/>
                  </a:lnTo>
                  <a:cubicBezTo>
                    <a:pt x="67727" y="184346"/>
                    <a:pt x="44283" y="174635"/>
                    <a:pt x="26997" y="157349"/>
                  </a:cubicBezTo>
                  <a:cubicBezTo>
                    <a:pt x="9711" y="140063"/>
                    <a:pt x="0" y="116619"/>
                    <a:pt x="0" y="92173"/>
                  </a:cubicBezTo>
                  <a:lnTo>
                    <a:pt x="0" y="92173"/>
                  </a:lnTo>
                  <a:cubicBezTo>
                    <a:pt x="0" y="67727"/>
                    <a:pt x="9711" y="44283"/>
                    <a:pt x="26997" y="26997"/>
                  </a:cubicBezTo>
                  <a:cubicBezTo>
                    <a:pt x="44283" y="9711"/>
                    <a:pt x="67727" y="0"/>
                    <a:pt x="92173" y="0"/>
                  </a:cubicBezTo>
                  <a:close/>
                </a:path>
              </a:pathLst>
            </a:custGeom>
            <a:solidFill>
              <a:srgbClr val="1D5200"/>
            </a:solidFill>
          </p:spPr>
        </p:sp>
        <p:sp>
          <p:nvSpPr>
            <p:cNvPr id="26" name="TextBox 26"/>
            <p:cNvSpPr txBox="1"/>
            <p:nvPr/>
          </p:nvSpPr>
          <p:spPr>
            <a:xfrm>
              <a:off x="0" y="-76200"/>
              <a:ext cx="1308952" cy="260546"/>
            </a:xfrm>
            <a:prstGeom prst="rect">
              <a:avLst/>
            </a:prstGeom>
          </p:spPr>
          <p:txBody>
            <a:bodyPr lIns="50800" tIns="50800" rIns="50800" bIns="50800" rtlCol="0" anchor="ctr"/>
            <a:lstStyle/>
            <a:p>
              <a:pPr algn="ctr">
                <a:lnSpc>
                  <a:spcPts val="3899"/>
                </a:lnSpc>
              </a:pPr>
              <a:endParaRPr/>
            </a:p>
          </p:txBody>
        </p:sp>
      </p:grpSp>
      <p:sp>
        <p:nvSpPr>
          <p:cNvPr id="27" name="Freeform 27"/>
          <p:cNvSpPr/>
          <p:nvPr/>
        </p:nvSpPr>
        <p:spPr>
          <a:xfrm>
            <a:off x="-740950" y="8104976"/>
            <a:ext cx="2978356" cy="3031406"/>
          </a:xfrm>
          <a:custGeom>
            <a:avLst/>
            <a:gdLst/>
            <a:ahLst/>
            <a:cxnLst/>
            <a:rect l="l" t="t" r="r" b="b"/>
            <a:pathLst>
              <a:path w="2978356" h="3031406">
                <a:moveTo>
                  <a:pt x="0" y="0"/>
                </a:moveTo>
                <a:lnTo>
                  <a:pt x="2978357" y="0"/>
                </a:lnTo>
                <a:lnTo>
                  <a:pt x="2978357" y="3031406"/>
                </a:lnTo>
                <a:lnTo>
                  <a:pt x="0" y="3031406"/>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28" name="Freeform 28"/>
          <p:cNvSpPr/>
          <p:nvPr/>
        </p:nvSpPr>
        <p:spPr>
          <a:xfrm>
            <a:off x="15309644" y="-615317"/>
            <a:ext cx="2978356" cy="3031406"/>
          </a:xfrm>
          <a:custGeom>
            <a:avLst/>
            <a:gdLst/>
            <a:ahLst/>
            <a:cxnLst/>
            <a:rect l="l" t="t" r="r" b="b"/>
            <a:pathLst>
              <a:path w="2978356" h="3031406">
                <a:moveTo>
                  <a:pt x="0" y="0"/>
                </a:moveTo>
                <a:lnTo>
                  <a:pt x="2978356" y="0"/>
                </a:lnTo>
                <a:lnTo>
                  <a:pt x="2978356" y="3031406"/>
                </a:lnTo>
                <a:lnTo>
                  <a:pt x="0" y="3031406"/>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29" name="Freeform 29"/>
          <p:cNvSpPr/>
          <p:nvPr/>
        </p:nvSpPr>
        <p:spPr>
          <a:xfrm flipH="1">
            <a:off x="-384898" y="-458489"/>
            <a:ext cx="3651746" cy="1127477"/>
          </a:xfrm>
          <a:custGeom>
            <a:avLst/>
            <a:gdLst/>
            <a:ahLst/>
            <a:cxnLst/>
            <a:rect l="l" t="t" r="r" b="b"/>
            <a:pathLst>
              <a:path w="3651746" h="1127477">
                <a:moveTo>
                  <a:pt x="3651746" y="0"/>
                </a:moveTo>
                <a:lnTo>
                  <a:pt x="0" y="0"/>
                </a:lnTo>
                <a:lnTo>
                  <a:pt x="0" y="1127477"/>
                </a:lnTo>
                <a:lnTo>
                  <a:pt x="3651746" y="1127477"/>
                </a:lnTo>
                <a:lnTo>
                  <a:pt x="3651746"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30" name="TextBox 30"/>
          <p:cNvSpPr txBox="1"/>
          <p:nvPr/>
        </p:nvSpPr>
        <p:spPr>
          <a:xfrm>
            <a:off x="3412091" y="1093024"/>
            <a:ext cx="11175368" cy="2084801"/>
          </a:xfrm>
          <a:prstGeom prst="rect">
            <a:avLst/>
          </a:prstGeom>
        </p:spPr>
        <p:txBody>
          <a:bodyPr lIns="0" tIns="0" rIns="0" bIns="0" rtlCol="0" anchor="t">
            <a:spAutoFit/>
          </a:bodyPr>
          <a:lstStyle/>
          <a:p>
            <a:pPr algn="ctr">
              <a:lnSpc>
                <a:spcPts val="8000"/>
              </a:lnSpc>
            </a:pPr>
            <a:r>
              <a:rPr lang="en-US" sz="8000" b="1" spc="-240" dirty="0">
                <a:solidFill>
                  <a:srgbClr val="000000"/>
                </a:solidFill>
                <a:latin typeface="Albertus Nova Bold"/>
                <a:ea typeface="Albertus Nova Bold"/>
                <a:cs typeface="Albertus Nova Bold"/>
                <a:sym typeface="Albertus Nova Bold"/>
              </a:rPr>
              <a:t>Accommodations for Physical Disabilities</a:t>
            </a:r>
          </a:p>
        </p:txBody>
      </p:sp>
      <p:sp>
        <p:nvSpPr>
          <p:cNvPr id="31" name="TextBox 31"/>
          <p:cNvSpPr txBox="1"/>
          <p:nvPr/>
        </p:nvSpPr>
        <p:spPr>
          <a:xfrm>
            <a:off x="3638409" y="4473615"/>
            <a:ext cx="3743115" cy="1017586"/>
          </a:xfrm>
          <a:prstGeom prst="rect">
            <a:avLst/>
          </a:prstGeom>
        </p:spPr>
        <p:txBody>
          <a:bodyPr lIns="0" tIns="0" rIns="0" bIns="0" rtlCol="0" anchor="t">
            <a:spAutoFit/>
          </a:bodyPr>
          <a:lstStyle/>
          <a:p>
            <a:pPr algn="ctr">
              <a:lnSpc>
                <a:spcPts val="2720"/>
              </a:lnSpc>
            </a:pPr>
            <a:r>
              <a:rPr lang="en-US" sz="1700" dirty="0">
                <a:solidFill>
                  <a:srgbClr val="000000"/>
                </a:solidFill>
                <a:latin typeface="Alilato"/>
                <a:ea typeface="Alilato"/>
                <a:cs typeface="Alilato"/>
                <a:sym typeface="Alilato"/>
              </a:rPr>
              <a:t>Wide, firm and level pathways allow safe and easy movement between farm areas and crops.</a:t>
            </a:r>
          </a:p>
        </p:txBody>
      </p:sp>
      <p:sp>
        <p:nvSpPr>
          <p:cNvPr id="32" name="TextBox 32"/>
          <p:cNvSpPr txBox="1"/>
          <p:nvPr/>
        </p:nvSpPr>
        <p:spPr>
          <a:xfrm>
            <a:off x="4300868" y="3670514"/>
            <a:ext cx="5124376" cy="538609"/>
          </a:xfrm>
          <a:prstGeom prst="rect">
            <a:avLst/>
          </a:prstGeom>
        </p:spPr>
        <p:txBody>
          <a:bodyPr wrap="square" lIns="0" tIns="0" rIns="0" bIns="0" rtlCol="0" anchor="t">
            <a:spAutoFit/>
          </a:bodyPr>
          <a:lstStyle/>
          <a:p>
            <a:pPr algn="ctr">
              <a:lnSpc>
                <a:spcPts val="4159"/>
              </a:lnSpc>
            </a:pPr>
            <a:r>
              <a:rPr lang="en-US" sz="2599" b="1" dirty="0">
                <a:solidFill>
                  <a:srgbClr val="FFFFFF"/>
                </a:solidFill>
                <a:latin typeface="Albertus Nova Bold"/>
                <a:ea typeface="Albertus Nova Bold"/>
                <a:cs typeface="Albertus Nova Bold"/>
                <a:sym typeface="Albertus Nova Bold"/>
              </a:rPr>
              <a:t>Wide, firm, level accessible paths</a:t>
            </a:r>
          </a:p>
        </p:txBody>
      </p:sp>
      <p:sp>
        <p:nvSpPr>
          <p:cNvPr id="33" name="TextBox 33"/>
          <p:cNvSpPr txBox="1"/>
          <p:nvPr/>
        </p:nvSpPr>
        <p:spPr>
          <a:xfrm>
            <a:off x="3545447" y="3670514"/>
            <a:ext cx="531560" cy="496571"/>
          </a:xfrm>
          <a:prstGeom prst="rect">
            <a:avLst/>
          </a:prstGeom>
        </p:spPr>
        <p:txBody>
          <a:bodyPr lIns="0" tIns="0" rIns="0" bIns="0" rtlCol="0" anchor="t">
            <a:spAutoFit/>
          </a:bodyPr>
          <a:lstStyle/>
          <a:p>
            <a:pPr algn="ctr">
              <a:lnSpc>
                <a:spcPts val="4159"/>
              </a:lnSpc>
            </a:pPr>
            <a:r>
              <a:rPr lang="en-US" sz="2599" b="1">
                <a:solidFill>
                  <a:srgbClr val="FFFFFF"/>
                </a:solidFill>
                <a:latin typeface="Albertus Nova Bold"/>
                <a:ea typeface="Albertus Nova Bold"/>
                <a:cs typeface="Albertus Nova Bold"/>
                <a:sym typeface="Albertus Nova Bold"/>
              </a:rPr>
              <a:t>01</a:t>
            </a:r>
          </a:p>
        </p:txBody>
      </p:sp>
      <p:sp>
        <p:nvSpPr>
          <p:cNvPr id="34" name="TextBox 34"/>
          <p:cNvSpPr txBox="1"/>
          <p:nvPr/>
        </p:nvSpPr>
        <p:spPr>
          <a:xfrm>
            <a:off x="10685688" y="3670514"/>
            <a:ext cx="531560" cy="496571"/>
          </a:xfrm>
          <a:prstGeom prst="rect">
            <a:avLst/>
          </a:prstGeom>
        </p:spPr>
        <p:txBody>
          <a:bodyPr lIns="0" tIns="0" rIns="0" bIns="0" rtlCol="0" anchor="t">
            <a:spAutoFit/>
          </a:bodyPr>
          <a:lstStyle/>
          <a:p>
            <a:pPr algn="ctr">
              <a:lnSpc>
                <a:spcPts val="4159"/>
              </a:lnSpc>
            </a:pPr>
            <a:r>
              <a:rPr lang="en-US" sz="2599" b="1">
                <a:solidFill>
                  <a:srgbClr val="FFFFFF"/>
                </a:solidFill>
                <a:latin typeface="Albertus Nova Bold"/>
                <a:ea typeface="Albertus Nova Bold"/>
                <a:cs typeface="Albertus Nova Bold"/>
                <a:sym typeface="Albertus Nova Bold"/>
              </a:rPr>
              <a:t>02</a:t>
            </a:r>
          </a:p>
        </p:txBody>
      </p:sp>
      <p:sp>
        <p:nvSpPr>
          <p:cNvPr id="35" name="TextBox 35"/>
          <p:cNvSpPr txBox="1"/>
          <p:nvPr/>
        </p:nvSpPr>
        <p:spPr>
          <a:xfrm>
            <a:off x="3545447" y="6727180"/>
            <a:ext cx="531560" cy="496571"/>
          </a:xfrm>
          <a:prstGeom prst="rect">
            <a:avLst/>
          </a:prstGeom>
        </p:spPr>
        <p:txBody>
          <a:bodyPr lIns="0" tIns="0" rIns="0" bIns="0" rtlCol="0" anchor="t">
            <a:spAutoFit/>
          </a:bodyPr>
          <a:lstStyle/>
          <a:p>
            <a:pPr algn="ctr">
              <a:lnSpc>
                <a:spcPts val="4159"/>
              </a:lnSpc>
            </a:pPr>
            <a:r>
              <a:rPr lang="en-US" sz="2599" b="1">
                <a:solidFill>
                  <a:srgbClr val="FFFFFF"/>
                </a:solidFill>
                <a:latin typeface="Albertus Nova Bold"/>
                <a:ea typeface="Albertus Nova Bold"/>
                <a:cs typeface="Albertus Nova Bold"/>
                <a:sym typeface="Albertus Nova Bold"/>
              </a:rPr>
              <a:t>03</a:t>
            </a:r>
          </a:p>
        </p:txBody>
      </p:sp>
      <p:sp>
        <p:nvSpPr>
          <p:cNvPr id="36" name="TextBox 36"/>
          <p:cNvSpPr txBox="1"/>
          <p:nvPr/>
        </p:nvSpPr>
        <p:spPr>
          <a:xfrm>
            <a:off x="10685688" y="6727180"/>
            <a:ext cx="531560" cy="496571"/>
          </a:xfrm>
          <a:prstGeom prst="rect">
            <a:avLst/>
          </a:prstGeom>
        </p:spPr>
        <p:txBody>
          <a:bodyPr lIns="0" tIns="0" rIns="0" bIns="0" rtlCol="0" anchor="t">
            <a:spAutoFit/>
          </a:bodyPr>
          <a:lstStyle/>
          <a:p>
            <a:pPr algn="ctr">
              <a:lnSpc>
                <a:spcPts val="4159"/>
              </a:lnSpc>
            </a:pPr>
            <a:r>
              <a:rPr lang="en-US" sz="2599" b="1">
                <a:solidFill>
                  <a:srgbClr val="FFFFFF"/>
                </a:solidFill>
                <a:latin typeface="Albertus Nova Bold"/>
                <a:ea typeface="Albertus Nova Bold"/>
                <a:cs typeface="Albertus Nova Bold"/>
                <a:sym typeface="Albertus Nova Bold"/>
              </a:rPr>
              <a:t>04</a:t>
            </a:r>
          </a:p>
        </p:txBody>
      </p:sp>
      <p:sp>
        <p:nvSpPr>
          <p:cNvPr id="37" name="TextBox 37"/>
          <p:cNvSpPr txBox="1"/>
          <p:nvPr/>
        </p:nvSpPr>
        <p:spPr>
          <a:xfrm>
            <a:off x="11433831" y="3670514"/>
            <a:ext cx="3141844" cy="496571"/>
          </a:xfrm>
          <a:prstGeom prst="rect">
            <a:avLst/>
          </a:prstGeom>
        </p:spPr>
        <p:txBody>
          <a:bodyPr lIns="0" tIns="0" rIns="0" bIns="0" rtlCol="0" anchor="t">
            <a:spAutoFit/>
          </a:bodyPr>
          <a:lstStyle/>
          <a:p>
            <a:pPr algn="ctr">
              <a:lnSpc>
                <a:spcPts val="4159"/>
              </a:lnSpc>
            </a:pPr>
            <a:r>
              <a:rPr lang="en-US" sz="2599" b="1" dirty="0">
                <a:solidFill>
                  <a:srgbClr val="FFFFFF"/>
                </a:solidFill>
                <a:latin typeface="Albertus Nova Bold"/>
                <a:ea typeface="Albertus Nova Bold"/>
                <a:cs typeface="Albertus Nova Bold"/>
                <a:sym typeface="Albertus Nova Bold"/>
              </a:rPr>
              <a:t>Adapted tools</a:t>
            </a:r>
          </a:p>
        </p:txBody>
      </p:sp>
      <p:sp>
        <p:nvSpPr>
          <p:cNvPr id="38" name="TextBox 38"/>
          <p:cNvSpPr txBox="1"/>
          <p:nvPr/>
        </p:nvSpPr>
        <p:spPr>
          <a:xfrm>
            <a:off x="4300868" y="6727180"/>
            <a:ext cx="4679810" cy="538609"/>
          </a:xfrm>
          <a:prstGeom prst="rect">
            <a:avLst/>
          </a:prstGeom>
        </p:spPr>
        <p:txBody>
          <a:bodyPr wrap="square" lIns="0" tIns="0" rIns="0" bIns="0" rtlCol="0" anchor="t">
            <a:spAutoFit/>
          </a:bodyPr>
          <a:lstStyle/>
          <a:p>
            <a:pPr algn="ctr">
              <a:lnSpc>
                <a:spcPts val="4159"/>
              </a:lnSpc>
            </a:pPr>
            <a:r>
              <a:rPr lang="en-US" sz="2599" b="1" dirty="0">
                <a:solidFill>
                  <a:srgbClr val="FFFFFF"/>
                </a:solidFill>
                <a:latin typeface="Albertus Nova Bold"/>
                <a:ea typeface="Albertus Nova Bold"/>
                <a:cs typeface="Albertus Nova Bold"/>
                <a:sym typeface="Albertus Nova Bold"/>
              </a:rPr>
              <a:t>Stools or benches for resting</a:t>
            </a:r>
          </a:p>
        </p:txBody>
      </p:sp>
      <p:sp>
        <p:nvSpPr>
          <p:cNvPr id="39" name="TextBox 39"/>
          <p:cNvSpPr txBox="1"/>
          <p:nvPr/>
        </p:nvSpPr>
        <p:spPr>
          <a:xfrm>
            <a:off x="11433831" y="6727180"/>
            <a:ext cx="3500966" cy="1077218"/>
          </a:xfrm>
          <a:prstGeom prst="rect">
            <a:avLst/>
          </a:prstGeom>
        </p:spPr>
        <p:txBody>
          <a:bodyPr wrap="square" lIns="0" tIns="0" rIns="0" bIns="0" rtlCol="0" anchor="t">
            <a:spAutoFit/>
          </a:bodyPr>
          <a:lstStyle/>
          <a:p>
            <a:pPr algn="ctr">
              <a:lnSpc>
                <a:spcPts val="4159"/>
              </a:lnSpc>
            </a:pPr>
            <a:r>
              <a:rPr lang="en-US" sz="2599" b="1" dirty="0">
                <a:solidFill>
                  <a:srgbClr val="FFFFFF"/>
                </a:solidFill>
                <a:latin typeface="Albertus Nova Bold"/>
                <a:ea typeface="Albertus Nova Bold"/>
                <a:cs typeface="Albertus Nova Bold"/>
                <a:sym typeface="Albertus Nova Bold"/>
              </a:rPr>
              <a:t>Pre-picked produce options</a:t>
            </a:r>
          </a:p>
        </p:txBody>
      </p:sp>
      <p:sp>
        <p:nvSpPr>
          <p:cNvPr id="40" name="TextBox 40"/>
          <p:cNvSpPr txBox="1"/>
          <p:nvPr/>
        </p:nvSpPr>
        <p:spPr>
          <a:xfrm>
            <a:off x="10806784" y="4473615"/>
            <a:ext cx="3743115" cy="1017586"/>
          </a:xfrm>
          <a:prstGeom prst="rect">
            <a:avLst/>
          </a:prstGeom>
        </p:spPr>
        <p:txBody>
          <a:bodyPr lIns="0" tIns="0" rIns="0" bIns="0" rtlCol="0" anchor="t">
            <a:spAutoFit/>
          </a:bodyPr>
          <a:lstStyle/>
          <a:p>
            <a:pPr algn="ctr">
              <a:lnSpc>
                <a:spcPts val="2720"/>
              </a:lnSpc>
            </a:pPr>
            <a:r>
              <a:rPr lang="en-US" sz="1700" dirty="0">
                <a:solidFill>
                  <a:srgbClr val="000000"/>
                </a:solidFill>
                <a:latin typeface="Alilato"/>
                <a:ea typeface="Alilato"/>
                <a:cs typeface="Alilato"/>
                <a:sym typeface="Alilato"/>
              </a:rPr>
              <a:t>Extended-handle and easy-grip tools help visitors participate comfortably in harvesting and activities.</a:t>
            </a:r>
          </a:p>
        </p:txBody>
      </p:sp>
      <p:sp>
        <p:nvSpPr>
          <p:cNvPr id="41" name="TextBox 41"/>
          <p:cNvSpPr txBox="1"/>
          <p:nvPr/>
        </p:nvSpPr>
        <p:spPr>
          <a:xfrm>
            <a:off x="10806784" y="7530222"/>
            <a:ext cx="3743115" cy="1017586"/>
          </a:xfrm>
          <a:prstGeom prst="rect">
            <a:avLst/>
          </a:prstGeom>
        </p:spPr>
        <p:txBody>
          <a:bodyPr lIns="0" tIns="0" rIns="0" bIns="0" rtlCol="0" anchor="t">
            <a:spAutoFit/>
          </a:bodyPr>
          <a:lstStyle/>
          <a:p>
            <a:pPr algn="ctr">
              <a:lnSpc>
                <a:spcPts val="2720"/>
              </a:lnSpc>
            </a:pPr>
            <a:r>
              <a:rPr lang="en-US" sz="1700" dirty="0">
                <a:solidFill>
                  <a:srgbClr val="000000"/>
                </a:solidFill>
                <a:latin typeface="Alilato"/>
                <a:ea typeface="Alilato"/>
                <a:cs typeface="Alilato"/>
                <a:sym typeface="Alilato"/>
              </a:rPr>
              <a:t>Ready-to-collect products ensure participation for visitors with limited mobility.</a:t>
            </a:r>
          </a:p>
        </p:txBody>
      </p:sp>
      <p:sp>
        <p:nvSpPr>
          <p:cNvPr id="42" name="TextBox 42"/>
          <p:cNvSpPr txBox="1"/>
          <p:nvPr/>
        </p:nvSpPr>
        <p:spPr>
          <a:xfrm>
            <a:off x="3701296" y="7530222"/>
            <a:ext cx="3743115" cy="671338"/>
          </a:xfrm>
          <a:prstGeom prst="rect">
            <a:avLst/>
          </a:prstGeom>
        </p:spPr>
        <p:txBody>
          <a:bodyPr lIns="0" tIns="0" rIns="0" bIns="0" rtlCol="0" anchor="t">
            <a:spAutoFit/>
          </a:bodyPr>
          <a:lstStyle/>
          <a:p>
            <a:pPr algn="ctr">
              <a:lnSpc>
                <a:spcPts val="2720"/>
              </a:lnSpc>
            </a:pPr>
            <a:r>
              <a:rPr lang="en-US" sz="1700" dirty="0">
                <a:solidFill>
                  <a:srgbClr val="000000"/>
                </a:solidFill>
                <a:latin typeface="Alilato"/>
                <a:ea typeface="Alilato"/>
                <a:cs typeface="Alilato"/>
                <a:sym typeface="Alilato"/>
              </a:rPr>
              <a:t>Stools and small benches provide regular breaks and reduce physical fatigue.</a:t>
            </a:r>
          </a:p>
        </p:txBody>
      </p:sp>
      <p:sp>
        <p:nvSpPr>
          <p:cNvPr id="44" name="Freeform 44"/>
          <p:cNvSpPr/>
          <p:nvPr/>
        </p:nvSpPr>
        <p:spPr>
          <a:xfrm>
            <a:off x="1982311" y="967061"/>
            <a:ext cx="652211" cy="733852"/>
          </a:xfrm>
          <a:custGeom>
            <a:avLst/>
            <a:gdLst/>
            <a:ahLst/>
            <a:cxnLst/>
            <a:rect l="l" t="t" r="r" b="b"/>
            <a:pathLst>
              <a:path w="652211" h="733852">
                <a:moveTo>
                  <a:pt x="0" y="0"/>
                </a:moveTo>
                <a:lnTo>
                  <a:pt x="652211" y="0"/>
                </a:lnTo>
                <a:lnTo>
                  <a:pt x="652211" y="733852"/>
                </a:lnTo>
                <a:lnTo>
                  <a:pt x="0" y="733852"/>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21" y="-101799"/>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TextBox 3"/>
          <p:cNvSpPr txBox="1"/>
          <p:nvPr/>
        </p:nvSpPr>
        <p:spPr>
          <a:xfrm>
            <a:off x="1889744" y="3269629"/>
            <a:ext cx="6322440" cy="2070101"/>
          </a:xfrm>
          <a:prstGeom prst="rect">
            <a:avLst/>
          </a:prstGeom>
        </p:spPr>
        <p:txBody>
          <a:bodyPr lIns="0" tIns="0" rIns="0" bIns="0" rtlCol="0" anchor="t">
            <a:spAutoFit/>
          </a:bodyPr>
          <a:lstStyle/>
          <a:p>
            <a:pPr>
              <a:lnSpc>
                <a:spcPts val="8000"/>
              </a:lnSpc>
            </a:pPr>
            <a:r>
              <a:rPr lang="en-US" sz="8000" b="1" spc="-240" dirty="0">
                <a:solidFill>
                  <a:srgbClr val="000000"/>
                </a:solidFill>
                <a:latin typeface="Albertus Nova Bold"/>
                <a:ea typeface="Albertus Nova Bold"/>
                <a:cs typeface="Albertus Nova Bold"/>
                <a:sym typeface="Albertus Nova Bold"/>
              </a:rPr>
              <a:t>Farms, Zoos &amp; Stables</a:t>
            </a:r>
          </a:p>
        </p:txBody>
      </p:sp>
      <p:sp>
        <p:nvSpPr>
          <p:cNvPr id="5" name="TextBox 5"/>
          <p:cNvSpPr txBox="1"/>
          <p:nvPr/>
        </p:nvSpPr>
        <p:spPr>
          <a:xfrm>
            <a:off x="10048852" y="1567151"/>
            <a:ext cx="4962548" cy="448841"/>
          </a:xfrm>
          <a:prstGeom prst="rect">
            <a:avLst/>
          </a:prstGeom>
        </p:spPr>
        <p:txBody>
          <a:bodyPr wrap="square" lIns="0" tIns="0" rIns="0" bIns="0" rtlCol="0" anchor="t">
            <a:spAutoFit/>
          </a:bodyPr>
          <a:lstStyle/>
          <a:p>
            <a:pPr>
              <a:lnSpc>
                <a:spcPts val="3519"/>
              </a:lnSpc>
            </a:pPr>
            <a:r>
              <a:rPr lang="en-US" sz="2199" b="1" dirty="0">
                <a:solidFill>
                  <a:srgbClr val="000000"/>
                </a:solidFill>
                <a:latin typeface="Albertus Nova Bold"/>
                <a:ea typeface="Albertus Nova Bold"/>
                <a:cs typeface="Albertus Nova Bold"/>
                <a:sym typeface="Albertus Nova Bold"/>
              </a:rPr>
              <a:t>Accessible viewing &amp; petting areas</a:t>
            </a:r>
          </a:p>
        </p:txBody>
      </p:sp>
      <p:sp>
        <p:nvSpPr>
          <p:cNvPr id="7" name="TextBox 7"/>
          <p:cNvSpPr txBox="1"/>
          <p:nvPr/>
        </p:nvSpPr>
        <p:spPr>
          <a:xfrm>
            <a:off x="10047344" y="7244497"/>
            <a:ext cx="3668655" cy="448841"/>
          </a:xfrm>
          <a:prstGeom prst="rect">
            <a:avLst/>
          </a:prstGeom>
        </p:spPr>
        <p:txBody>
          <a:bodyPr wrap="square" lIns="0" tIns="0" rIns="0" bIns="0" rtlCol="0" anchor="t">
            <a:spAutoFit/>
          </a:bodyPr>
          <a:lstStyle/>
          <a:p>
            <a:pPr>
              <a:lnSpc>
                <a:spcPts val="3519"/>
              </a:lnSpc>
            </a:pPr>
            <a:r>
              <a:rPr lang="en-US" sz="2199" b="1" dirty="0">
                <a:solidFill>
                  <a:srgbClr val="000000"/>
                </a:solidFill>
                <a:latin typeface="Albertus Nova Bold"/>
                <a:ea typeface="Albertus Nova Bold"/>
                <a:cs typeface="Albertus Nova Bold"/>
                <a:sym typeface="Albertus Nova Bold"/>
              </a:rPr>
              <a:t>Staff assistance available</a:t>
            </a:r>
          </a:p>
        </p:txBody>
      </p:sp>
      <p:grpSp>
        <p:nvGrpSpPr>
          <p:cNvPr id="9" name="Group 9"/>
          <p:cNvGrpSpPr/>
          <p:nvPr/>
        </p:nvGrpSpPr>
        <p:grpSpPr>
          <a:xfrm>
            <a:off x="8501153" y="1159931"/>
            <a:ext cx="1320702" cy="1320702"/>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D5200"/>
            </a:solidFill>
          </p:spPr>
        </p:sp>
        <p:sp>
          <p:nvSpPr>
            <p:cNvPr id="11" name="TextBox 11"/>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sp>
        <p:nvSpPr>
          <p:cNvPr id="12" name="TextBox 12"/>
          <p:cNvSpPr txBox="1"/>
          <p:nvPr/>
        </p:nvSpPr>
        <p:spPr>
          <a:xfrm>
            <a:off x="8742639" y="1481652"/>
            <a:ext cx="782518" cy="656114"/>
          </a:xfrm>
          <a:prstGeom prst="rect">
            <a:avLst/>
          </a:prstGeom>
        </p:spPr>
        <p:txBody>
          <a:bodyPr lIns="0" tIns="0" rIns="0" bIns="0" rtlCol="0" anchor="t">
            <a:spAutoFit/>
          </a:bodyPr>
          <a:lstStyle/>
          <a:p>
            <a:pPr algn="ctr">
              <a:lnSpc>
                <a:spcPts val="5563"/>
              </a:lnSpc>
            </a:pPr>
            <a:r>
              <a:rPr lang="en-US" sz="3477" b="1" dirty="0">
                <a:solidFill>
                  <a:srgbClr val="FFFFFF"/>
                </a:solidFill>
                <a:latin typeface="Albertus Nova Bold"/>
                <a:ea typeface="Albertus Nova Bold"/>
                <a:cs typeface="Albertus Nova Bold"/>
                <a:sym typeface="Albertus Nova Bold"/>
              </a:rPr>
              <a:t>01</a:t>
            </a:r>
          </a:p>
        </p:txBody>
      </p:sp>
      <p:grpSp>
        <p:nvGrpSpPr>
          <p:cNvPr id="13" name="Group 13"/>
          <p:cNvGrpSpPr/>
          <p:nvPr/>
        </p:nvGrpSpPr>
        <p:grpSpPr>
          <a:xfrm>
            <a:off x="8501955" y="6700437"/>
            <a:ext cx="1320702" cy="1320702"/>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D5200"/>
            </a:solidFill>
          </p:spPr>
        </p:sp>
        <p:sp>
          <p:nvSpPr>
            <p:cNvPr id="15" name="TextBox 15"/>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sp>
        <p:nvSpPr>
          <p:cNvPr id="16" name="TextBox 16"/>
          <p:cNvSpPr txBox="1"/>
          <p:nvPr/>
        </p:nvSpPr>
        <p:spPr>
          <a:xfrm>
            <a:off x="8812534" y="7012822"/>
            <a:ext cx="699543" cy="593304"/>
          </a:xfrm>
          <a:prstGeom prst="rect">
            <a:avLst/>
          </a:prstGeom>
        </p:spPr>
        <p:txBody>
          <a:bodyPr lIns="0" tIns="0" rIns="0" bIns="0" rtlCol="0" anchor="t">
            <a:spAutoFit/>
          </a:bodyPr>
          <a:lstStyle/>
          <a:p>
            <a:pPr algn="ctr">
              <a:lnSpc>
                <a:spcPts val="4973"/>
              </a:lnSpc>
            </a:pPr>
            <a:r>
              <a:rPr lang="en-US" sz="3108" b="1" dirty="0" smtClean="0">
                <a:solidFill>
                  <a:srgbClr val="FFFFFF"/>
                </a:solidFill>
                <a:latin typeface="Albertus Nova Bold"/>
                <a:ea typeface="Albertus Nova Bold"/>
                <a:cs typeface="Albertus Nova Bold"/>
                <a:sym typeface="Albertus Nova Bold"/>
              </a:rPr>
              <a:t>04</a:t>
            </a:r>
            <a:endParaRPr lang="en-US" sz="3108" b="1" dirty="0">
              <a:solidFill>
                <a:srgbClr val="FFFFFF"/>
              </a:solidFill>
              <a:latin typeface="Albertus Nova Bold"/>
              <a:ea typeface="Albertus Nova Bold"/>
              <a:cs typeface="Albertus Nova Bold"/>
              <a:sym typeface="Albertus Nova Bold"/>
            </a:endParaRPr>
          </a:p>
        </p:txBody>
      </p:sp>
      <p:sp>
        <p:nvSpPr>
          <p:cNvPr id="17" name="Freeform 17"/>
          <p:cNvSpPr/>
          <p:nvPr/>
        </p:nvSpPr>
        <p:spPr>
          <a:xfrm flipH="1">
            <a:off x="0" y="0"/>
            <a:ext cx="852704" cy="852704"/>
          </a:xfrm>
          <a:custGeom>
            <a:avLst/>
            <a:gdLst/>
            <a:ahLst/>
            <a:cxnLst/>
            <a:rect l="l" t="t" r="r" b="b"/>
            <a:pathLst>
              <a:path w="852704" h="852704">
                <a:moveTo>
                  <a:pt x="852704" y="0"/>
                </a:moveTo>
                <a:lnTo>
                  <a:pt x="0" y="0"/>
                </a:lnTo>
                <a:lnTo>
                  <a:pt x="0" y="852704"/>
                </a:lnTo>
                <a:lnTo>
                  <a:pt x="852704" y="852704"/>
                </a:lnTo>
                <a:lnTo>
                  <a:pt x="852704"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8" name="Freeform 18"/>
          <p:cNvSpPr/>
          <p:nvPr/>
        </p:nvSpPr>
        <p:spPr>
          <a:xfrm>
            <a:off x="-1622948" y="7687696"/>
            <a:ext cx="4951305" cy="4995011"/>
          </a:xfrm>
          <a:custGeom>
            <a:avLst/>
            <a:gdLst/>
            <a:ahLst/>
            <a:cxnLst/>
            <a:rect l="l" t="t" r="r" b="b"/>
            <a:pathLst>
              <a:path w="4951305" h="4995011">
                <a:moveTo>
                  <a:pt x="0" y="0"/>
                </a:moveTo>
                <a:lnTo>
                  <a:pt x="4951305" y="0"/>
                </a:lnTo>
                <a:lnTo>
                  <a:pt x="4951305" y="4995010"/>
                </a:lnTo>
                <a:lnTo>
                  <a:pt x="0" y="499501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9" name="Freeform 19"/>
          <p:cNvSpPr/>
          <p:nvPr/>
        </p:nvSpPr>
        <p:spPr>
          <a:xfrm rot="-5400000">
            <a:off x="15812348" y="-1163531"/>
            <a:ext cx="4951305" cy="4995011"/>
          </a:xfrm>
          <a:custGeom>
            <a:avLst/>
            <a:gdLst/>
            <a:ahLst/>
            <a:cxnLst/>
            <a:rect l="l" t="t" r="r" b="b"/>
            <a:pathLst>
              <a:path w="4951305" h="4995011">
                <a:moveTo>
                  <a:pt x="0" y="0"/>
                </a:moveTo>
                <a:lnTo>
                  <a:pt x="4951304" y="0"/>
                </a:lnTo>
                <a:lnTo>
                  <a:pt x="4951304" y="4995011"/>
                </a:lnTo>
                <a:lnTo>
                  <a:pt x="0" y="4995011"/>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20" name="Freeform 20"/>
          <p:cNvSpPr/>
          <p:nvPr/>
        </p:nvSpPr>
        <p:spPr>
          <a:xfrm>
            <a:off x="16441752" y="8719372"/>
            <a:ext cx="1067077" cy="1077856"/>
          </a:xfrm>
          <a:custGeom>
            <a:avLst/>
            <a:gdLst/>
            <a:ahLst/>
            <a:cxnLst/>
            <a:rect l="l" t="t" r="r" b="b"/>
            <a:pathLst>
              <a:path w="1067077" h="1077856">
                <a:moveTo>
                  <a:pt x="0" y="0"/>
                </a:moveTo>
                <a:lnTo>
                  <a:pt x="1067078" y="0"/>
                </a:lnTo>
                <a:lnTo>
                  <a:pt x="1067078" y="1077856"/>
                </a:lnTo>
                <a:lnTo>
                  <a:pt x="0" y="1077856"/>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22" name="Freeform 22"/>
          <p:cNvSpPr/>
          <p:nvPr/>
        </p:nvSpPr>
        <p:spPr>
          <a:xfrm>
            <a:off x="1982311" y="967061"/>
            <a:ext cx="652211" cy="733852"/>
          </a:xfrm>
          <a:custGeom>
            <a:avLst/>
            <a:gdLst/>
            <a:ahLst/>
            <a:cxnLst/>
            <a:rect l="l" t="t" r="r" b="b"/>
            <a:pathLst>
              <a:path w="652211" h="733852">
                <a:moveTo>
                  <a:pt x="0" y="0"/>
                </a:moveTo>
                <a:lnTo>
                  <a:pt x="652211" y="0"/>
                </a:lnTo>
                <a:lnTo>
                  <a:pt x="652211" y="733852"/>
                </a:lnTo>
                <a:lnTo>
                  <a:pt x="0" y="733852"/>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grpSp>
        <p:nvGrpSpPr>
          <p:cNvPr id="23" name="Group 13"/>
          <p:cNvGrpSpPr/>
          <p:nvPr/>
        </p:nvGrpSpPr>
        <p:grpSpPr>
          <a:xfrm>
            <a:off x="8469413" y="3269629"/>
            <a:ext cx="1320702" cy="1320702"/>
            <a:chOff x="0" y="0"/>
            <a:chExt cx="812800" cy="812800"/>
          </a:xfrm>
        </p:grpSpPr>
        <p:sp>
          <p:nvSpPr>
            <p:cNvPr id="24" name="Freeform 1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D5200"/>
            </a:solidFill>
          </p:spPr>
        </p:sp>
        <p:sp>
          <p:nvSpPr>
            <p:cNvPr id="25" name="TextBox 15"/>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grpSp>
        <p:nvGrpSpPr>
          <p:cNvPr id="26" name="Group 13"/>
          <p:cNvGrpSpPr/>
          <p:nvPr/>
        </p:nvGrpSpPr>
        <p:grpSpPr>
          <a:xfrm>
            <a:off x="8455128" y="4927167"/>
            <a:ext cx="1320702" cy="1320702"/>
            <a:chOff x="0" y="0"/>
            <a:chExt cx="812800" cy="812800"/>
          </a:xfrm>
        </p:grpSpPr>
        <p:sp>
          <p:nvSpPr>
            <p:cNvPr id="27" name="Freeform 1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D5200"/>
            </a:solidFill>
          </p:spPr>
        </p:sp>
        <p:sp>
          <p:nvSpPr>
            <p:cNvPr id="28" name="TextBox 15"/>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sp>
        <p:nvSpPr>
          <p:cNvPr id="29" name="TextBox 16"/>
          <p:cNvSpPr txBox="1"/>
          <p:nvPr/>
        </p:nvSpPr>
        <p:spPr>
          <a:xfrm>
            <a:off x="8784126" y="5290542"/>
            <a:ext cx="699543" cy="593304"/>
          </a:xfrm>
          <a:prstGeom prst="rect">
            <a:avLst/>
          </a:prstGeom>
        </p:spPr>
        <p:txBody>
          <a:bodyPr lIns="0" tIns="0" rIns="0" bIns="0" rtlCol="0" anchor="t">
            <a:spAutoFit/>
          </a:bodyPr>
          <a:lstStyle/>
          <a:p>
            <a:pPr algn="ctr">
              <a:lnSpc>
                <a:spcPts val="4973"/>
              </a:lnSpc>
            </a:pPr>
            <a:r>
              <a:rPr lang="en-US" sz="3108" b="1" dirty="0" smtClean="0">
                <a:solidFill>
                  <a:srgbClr val="FFFFFF"/>
                </a:solidFill>
                <a:latin typeface="Albertus Nova Bold"/>
                <a:ea typeface="Albertus Nova Bold"/>
                <a:cs typeface="Albertus Nova Bold"/>
                <a:sym typeface="Albertus Nova Bold"/>
              </a:rPr>
              <a:t>03</a:t>
            </a:r>
            <a:endParaRPr lang="en-US" sz="3108" b="1" dirty="0">
              <a:solidFill>
                <a:srgbClr val="FFFFFF"/>
              </a:solidFill>
              <a:latin typeface="Albertus Nova Bold"/>
              <a:ea typeface="Albertus Nova Bold"/>
              <a:cs typeface="Albertus Nova Bold"/>
              <a:sym typeface="Albertus Nova Bold"/>
            </a:endParaRPr>
          </a:p>
        </p:txBody>
      </p:sp>
      <p:sp>
        <p:nvSpPr>
          <p:cNvPr id="30" name="TextBox 16"/>
          <p:cNvSpPr txBox="1"/>
          <p:nvPr/>
        </p:nvSpPr>
        <p:spPr>
          <a:xfrm>
            <a:off x="8784126" y="3558588"/>
            <a:ext cx="699543" cy="593304"/>
          </a:xfrm>
          <a:prstGeom prst="rect">
            <a:avLst/>
          </a:prstGeom>
        </p:spPr>
        <p:txBody>
          <a:bodyPr lIns="0" tIns="0" rIns="0" bIns="0" rtlCol="0" anchor="t">
            <a:spAutoFit/>
          </a:bodyPr>
          <a:lstStyle/>
          <a:p>
            <a:pPr algn="ctr">
              <a:lnSpc>
                <a:spcPts val="4973"/>
              </a:lnSpc>
            </a:pPr>
            <a:r>
              <a:rPr lang="en-US" sz="3108" b="1" dirty="0" smtClean="0">
                <a:solidFill>
                  <a:srgbClr val="FFFFFF"/>
                </a:solidFill>
                <a:latin typeface="Albertus Nova Bold"/>
                <a:ea typeface="Albertus Nova Bold"/>
                <a:cs typeface="Albertus Nova Bold"/>
                <a:sym typeface="Albertus Nova Bold"/>
              </a:rPr>
              <a:t>02</a:t>
            </a:r>
            <a:endParaRPr lang="en-US" sz="3108" b="1" dirty="0">
              <a:solidFill>
                <a:srgbClr val="FFFFFF"/>
              </a:solidFill>
              <a:latin typeface="Albertus Nova Bold"/>
              <a:ea typeface="Albertus Nova Bold"/>
              <a:cs typeface="Albertus Nova Bold"/>
              <a:sym typeface="Albertus Nova Bold"/>
            </a:endParaRPr>
          </a:p>
        </p:txBody>
      </p:sp>
      <p:sp>
        <p:nvSpPr>
          <p:cNvPr id="31" name="TextBox 5"/>
          <p:cNvSpPr txBox="1"/>
          <p:nvPr/>
        </p:nvSpPr>
        <p:spPr>
          <a:xfrm>
            <a:off x="10047344" y="3716052"/>
            <a:ext cx="3668656" cy="448841"/>
          </a:xfrm>
          <a:prstGeom prst="rect">
            <a:avLst/>
          </a:prstGeom>
        </p:spPr>
        <p:txBody>
          <a:bodyPr wrap="square" lIns="0" tIns="0" rIns="0" bIns="0" rtlCol="0" anchor="t">
            <a:spAutoFit/>
          </a:bodyPr>
          <a:lstStyle/>
          <a:p>
            <a:pPr>
              <a:lnSpc>
                <a:spcPts val="3519"/>
              </a:lnSpc>
            </a:pPr>
            <a:r>
              <a:rPr lang="en-US" sz="2199" b="1" dirty="0">
                <a:solidFill>
                  <a:srgbClr val="000000"/>
                </a:solidFill>
                <a:latin typeface="Albertus Nova Bold"/>
                <a:ea typeface="Albertus Nova Bold"/>
                <a:cs typeface="Albertus Nova Bold"/>
                <a:sym typeface="Albertus Nova Bold"/>
              </a:rPr>
              <a:t>Calm and friendly animals</a:t>
            </a:r>
          </a:p>
        </p:txBody>
      </p:sp>
      <p:sp>
        <p:nvSpPr>
          <p:cNvPr id="32" name="TextBox 5"/>
          <p:cNvSpPr txBox="1"/>
          <p:nvPr/>
        </p:nvSpPr>
        <p:spPr>
          <a:xfrm>
            <a:off x="10047344" y="5494440"/>
            <a:ext cx="4430656" cy="448841"/>
          </a:xfrm>
          <a:prstGeom prst="rect">
            <a:avLst/>
          </a:prstGeom>
        </p:spPr>
        <p:txBody>
          <a:bodyPr wrap="square" lIns="0" tIns="0" rIns="0" bIns="0" rtlCol="0" anchor="t">
            <a:spAutoFit/>
          </a:bodyPr>
          <a:lstStyle/>
          <a:p>
            <a:pPr>
              <a:lnSpc>
                <a:spcPts val="3519"/>
              </a:lnSpc>
            </a:pPr>
            <a:r>
              <a:rPr lang="en-US" sz="2199" b="1" dirty="0">
                <a:solidFill>
                  <a:srgbClr val="000000"/>
                </a:solidFill>
                <a:latin typeface="Albertus Nova Bold"/>
                <a:ea typeface="Albertus Nova Bold"/>
                <a:cs typeface="Albertus Nova Bold"/>
                <a:sym typeface="Albertus Nova Bold"/>
              </a:rPr>
              <a:t>Seated interaction spaces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7128" y="-1936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TextBox 3"/>
          <p:cNvSpPr txBox="1"/>
          <p:nvPr/>
        </p:nvSpPr>
        <p:spPr>
          <a:xfrm>
            <a:off x="613866" y="3727344"/>
            <a:ext cx="5686034" cy="3110723"/>
          </a:xfrm>
          <a:prstGeom prst="rect">
            <a:avLst/>
          </a:prstGeom>
        </p:spPr>
        <p:txBody>
          <a:bodyPr lIns="0" tIns="0" rIns="0" bIns="0" rtlCol="0" anchor="t">
            <a:spAutoFit/>
          </a:bodyPr>
          <a:lstStyle/>
          <a:p>
            <a:pPr>
              <a:lnSpc>
                <a:spcPts val="8000"/>
              </a:lnSpc>
            </a:pPr>
            <a:r>
              <a:rPr lang="en-US" sz="8000" b="1" spc="-240" dirty="0">
                <a:solidFill>
                  <a:srgbClr val="000000"/>
                </a:solidFill>
                <a:latin typeface="Albertus Nova Bold"/>
                <a:ea typeface="Albertus Nova Bold"/>
                <a:cs typeface="Albertus Nova Bold"/>
                <a:sym typeface="Albertus Nova Bold"/>
              </a:rPr>
              <a:t>Farm Tours &amp; Play Areas</a:t>
            </a:r>
          </a:p>
        </p:txBody>
      </p:sp>
      <p:grpSp>
        <p:nvGrpSpPr>
          <p:cNvPr id="4" name="Group 4"/>
          <p:cNvGrpSpPr/>
          <p:nvPr/>
        </p:nvGrpSpPr>
        <p:grpSpPr>
          <a:xfrm>
            <a:off x="5143757" y="1984798"/>
            <a:ext cx="6136707" cy="699938"/>
            <a:chOff x="0" y="0"/>
            <a:chExt cx="1392421" cy="184346"/>
          </a:xfrm>
        </p:grpSpPr>
        <p:sp>
          <p:nvSpPr>
            <p:cNvPr id="5" name="Freeform 5"/>
            <p:cNvSpPr/>
            <p:nvPr/>
          </p:nvSpPr>
          <p:spPr>
            <a:xfrm>
              <a:off x="0" y="0"/>
              <a:ext cx="1392421" cy="184346"/>
            </a:xfrm>
            <a:custGeom>
              <a:avLst/>
              <a:gdLst/>
              <a:ahLst/>
              <a:cxnLst/>
              <a:rect l="l" t="t" r="r" b="b"/>
              <a:pathLst>
                <a:path w="1392421" h="184346">
                  <a:moveTo>
                    <a:pt x="20501" y="0"/>
                  </a:moveTo>
                  <a:lnTo>
                    <a:pt x="1371920" y="0"/>
                  </a:lnTo>
                  <a:cubicBezTo>
                    <a:pt x="1383242" y="0"/>
                    <a:pt x="1392421" y="9179"/>
                    <a:pt x="1392421" y="20501"/>
                  </a:cubicBezTo>
                  <a:lnTo>
                    <a:pt x="1392421" y="163844"/>
                  </a:lnTo>
                  <a:cubicBezTo>
                    <a:pt x="1392421" y="169282"/>
                    <a:pt x="1390261" y="174496"/>
                    <a:pt x="1386416" y="178341"/>
                  </a:cubicBezTo>
                  <a:cubicBezTo>
                    <a:pt x="1382572" y="182186"/>
                    <a:pt x="1377357" y="184346"/>
                    <a:pt x="1371920" y="184346"/>
                  </a:cubicBezTo>
                  <a:lnTo>
                    <a:pt x="20501" y="184346"/>
                  </a:lnTo>
                  <a:cubicBezTo>
                    <a:pt x="15064" y="184346"/>
                    <a:pt x="9849" y="182186"/>
                    <a:pt x="6005" y="178341"/>
                  </a:cubicBezTo>
                  <a:cubicBezTo>
                    <a:pt x="2160" y="174496"/>
                    <a:pt x="0" y="169282"/>
                    <a:pt x="0" y="163844"/>
                  </a:cubicBezTo>
                  <a:lnTo>
                    <a:pt x="0" y="20501"/>
                  </a:lnTo>
                  <a:cubicBezTo>
                    <a:pt x="0" y="15064"/>
                    <a:pt x="2160" y="9849"/>
                    <a:pt x="6005" y="6005"/>
                  </a:cubicBezTo>
                  <a:cubicBezTo>
                    <a:pt x="9849" y="2160"/>
                    <a:pt x="15064" y="0"/>
                    <a:pt x="20501" y="0"/>
                  </a:cubicBezTo>
                  <a:close/>
                </a:path>
              </a:pathLst>
            </a:custGeom>
            <a:solidFill>
              <a:srgbClr val="000000">
                <a:alpha val="0"/>
              </a:srgbClr>
            </a:solidFill>
            <a:ln w="38100" cap="sq">
              <a:solidFill>
                <a:srgbClr val="000000"/>
              </a:solidFill>
              <a:prstDash val="solid"/>
              <a:miter/>
            </a:ln>
          </p:spPr>
        </p:sp>
        <p:sp>
          <p:nvSpPr>
            <p:cNvPr id="6" name="TextBox 6"/>
            <p:cNvSpPr txBox="1"/>
            <p:nvPr/>
          </p:nvSpPr>
          <p:spPr>
            <a:xfrm>
              <a:off x="0" y="-57150"/>
              <a:ext cx="1392421" cy="241496"/>
            </a:xfrm>
            <a:prstGeom prst="rect">
              <a:avLst/>
            </a:prstGeom>
          </p:spPr>
          <p:txBody>
            <a:bodyPr lIns="50800" tIns="50800" rIns="50800" bIns="50800" rtlCol="0" anchor="ctr"/>
            <a:lstStyle/>
            <a:p>
              <a:pPr algn="ctr">
                <a:lnSpc>
                  <a:spcPts val="3299"/>
                </a:lnSpc>
              </a:pPr>
              <a:endParaRPr/>
            </a:p>
          </p:txBody>
        </p:sp>
      </p:grpSp>
      <p:grpSp>
        <p:nvGrpSpPr>
          <p:cNvPr id="7" name="Group 7"/>
          <p:cNvGrpSpPr/>
          <p:nvPr/>
        </p:nvGrpSpPr>
        <p:grpSpPr>
          <a:xfrm>
            <a:off x="5869792" y="3214180"/>
            <a:ext cx="6416288" cy="699938"/>
            <a:chOff x="0" y="0"/>
            <a:chExt cx="1392421" cy="184346"/>
          </a:xfrm>
        </p:grpSpPr>
        <p:sp>
          <p:nvSpPr>
            <p:cNvPr id="8" name="Freeform 8"/>
            <p:cNvSpPr/>
            <p:nvPr/>
          </p:nvSpPr>
          <p:spPr>
            <a:xfrm>
              <a:off x="0" y="0"/>
              <a:ext cx="1392421" cy="184346"/>
            </a:xfrm>
            <a:custGeom>
              <a:avLst/>
              <a:gdLst/>
              <a:ahLst/>
              <a:cxnLst/>
              <a:rect l="l" t="t" r="r" b="b"/>
              <a:pathLst>
                <a:path w="1392421" h="184346">
                  <a:moveTo>
                    <a:pt x="20501" y="0"/>
                  </a:moveTo>
                  <a:lnTo>
                    <a:pt x="1371920" y="0"/>
                  </a:lnTo>
                  <a:cubicBezTo>
                    <a:pt x="1383242" y="0"/>
                    <a:pt x="1392421" y="9179"/>
                    <a:pt x="1392421" y="20501"/>
                  </a:cubicBezTo>
                  <a:lnTo>
                    <a:pt x="1392421" y="163844"/>
                  </a:lnTo>
                  <a:cubicBezTo>
                    <a:pt x="1392421" y="169282"/>
                    <a:pt x="1390261" y="174496"/>
                    <a:pt x="1386416" y="178341"/>
                  </a:cubicBezTo>
                  <a:cubicBezTo>
                    <a:pt x="1382572" y="182186"/>
                    <a:pt x="1377357" y="184346"/>
                    <a:pt x="1371920" y="184346"/>
                  </a:cubicBezTo>
                  <a:lnTo>
                    <a:pt x="20501" y="184346"/>
                  </a:lnTo>
                  <a:cubicBezTo>
                    <a:pt x="15064" y="184346"/>
                    <a:pt x="9849" y="182186"/>
                    <a:pt x="6005" y="178341"/>
                  </a:cubicBezTo>
                  <a:cubicBezTo>
                    <a:pt x="2160" y="174496"/>
                    <a:pt x="0" y="169282"/>
                    <a:pt x="0" y="163844"/>
                  </a:cubicBezTo>
                  <a:lnTo>
                    <a:pt x="0" y="20501"/>
                  </a:lnTo>
                  <a:cubicBezTo>
                    <a:pt x="0" y="15064"/>
                    <a:pt x="2160" y="9849"/>
                    <a:pt x="6005" y="6005"/>
                  </a:cubicBezTo>
                  <a:cubicBezTo>
                    <a:pt x="9849" y="2160"/>
                    <a:pt x="15064" y="0"/>
                    <a:pt x="20501" y="0"/>
                  </a:cubicBezTo>
                  <a:close/>
                </a:path>
              </a:pathLst>
            </a:custGeom>
            <a:solidFill>
              <a:srgbClr val="000000">
                <a:alpha val="0"/>
              </a:srgbClr>
            </a:solidFill>
            <a:ln w="38100" cap="sq">
              <a:solidFill>
                <a:srgbClr val="000000"/>
              </a:solidFill>
              <a:prstDash val="solid"/>
              <a:miter/>
            </a:ln>
          </p:spPr>
        </p:sp>
        <p:sp>
          <p:nvSpPr>
            <p:cNvPr id="9" name="TextBox 9"/>
            <p:cNvSpPr txBox="1"/>
            <p:nvPr/>
          </p:nvSpPr>
          <p:spPr>
            <a:xfrm>
              <a:off x="0" y="-57150"/>
              <a:ext cx="1392421" cy="241496"/>
            </a:xfrm>
            <a:prstGeom prst="rect">
              <a:avLst/>
            </a:prstGeom>
          </p:spPr>
          <p:txBody>
            <a:bodyPr lIns="50800" tIns="50800" rIns="50800" bIns="50800" rtlCol="0" anchor="ctr"/>
            <a:lstStyle/>
            <a:p>
              <a:pPr algn="ctr">
                <a:lnSpc>
                  <a:spcPts val="3299"/>
                </a:lnSpc>
              </a:pPr>
              <a:endParaRPr/>
            </a:p>
          </p:txBody>
        </p:sp>
      </p:grpSp>
      <p:grpSp>
        <p:nvGrpSpPr>
          <p:cNvPr id="10" name="Group 10"/>
          <p:cNvGrpSpPr/>
          <p:nvPr/>
        </p:nvGrpSpPr>
        <p:grpSpPr>
          <a:xfrm>
            <a:off x="6500576" y="4401879"/>
            <a:ext cx="5286848" cy="699938"/>
            <a:chOff x="0" y="0"/>
            <a:chExt cx="1392421" cy="184346"/>
          </a:xfrm>
        </p:grpSpPr>
        <p:sp>
          <p:nvSpPr>
            <p:cNvPr id="11" name="Freeform 11"/>
            <p:cNvSpPr/>
            <p:nvPr/>
          </p:nvSpPr>
          <p:spPr>
            <a:xfrm>
              <a:off x="0" y="0"/>
              <a:ext cx="1392421" cy="184346"/>
            </a:xfrm>
            <a:custGeom>
              <a:avLst/>
              <a:gdLst/>
              <a:ahLst/>
              <a:cxnLst/>
              <a:rect l="l" t="t" r="r" b="b"/>
              <a:pathLst>
                <a:path w="1392421" h="184346">
                  <a:moveTo>
                    <a:pt x="20501" y="0"/>
                  </a:moveTo>
                  <a:lnTo>
                    <a:pt x="1371920" y="0"/>
                  </a:lnTo>
                  <a:cubicBezTo>
                    <a:pt x="1383242" y="0"/>
                    <a:pt x="1392421" y="9179"/>
                    <a:pt x="1392421" y="20501"/>
                  </a:cubicBezTo>
                  <a:lnTo>
                    <a:pt x="1392421" y="163844"/>
                  </a:lnTo>
                  <a:cubicBezTo>
                    <a:pt x="1392421" y="169282"/>
                    <a:pt x="1390261" y="174496"/>
                    <a:pt x="1386416" y="178341"/>
                  </a:cubicBezTo>
                  <a:cubicBezTo>
                    <a:pt x="1382572" y="182186"/>
                    <a:pt x="1377357" y="184346"/>
                    <a:pt x="1371920" y="184346"/>
                  </a:cubicBezTo>
                  <a:lnTo>
                    <a:pt x="20501" y="184346"/>
                  </a:lnTo>
                  <a:cubicBezTo>
                    <a:pt x="15064" y="184346"/>
                    <a:pt x="9849" y="182186"/>
                    <a:pt x="6005" y="178341"/>
                  </a:cubicBezTo>
                  <a:cubicBezTo>
                    <a:pt x="2160" y="174496"/>
                    <a:pt x="0" y="169282"/>
                    <a:pt x="0" y="163844"/>
                  </a:cubicBezTo>
                  <a:lnTo>
                    <a:pt x="0" y="20501"/>
                  </a:lnTo>
                  <a:cubicBezTo>
                    <a:pt x="0" y="15064"/>
                    <a:pt x="2160" y="9849"/>
                    <a:pt x="6005" y="6005"/>
                  </a:cubicBezTo>
                  <a:cubicBezTo>
                    <a:pt x="9849" y="2160"/>
                    <a:pt x="15064" y="0"/>
                    <a:pt x="20501" y="0"/>
                  </a:cubicBezTo>
                  <a:close/>
                </a:path>
              </a:pathLst>
            </a:custGeom>
            <a:solidFill>
              <a:srgbClr val="000000">
                <a:alpha val="0"/>
              </a:srgbClr>
            </a:solidFill>
            <a:ln w="38100" cap="sq">
              <a:solidFill>
                <a:srgbClr val="000000"/>
              </a:solidFill>
              <a:prstDash val="solid"/>
              <a:miter/>
            </a:ln>
          </p:spPr>
        </p:sp>
        <p:sp>
          <p:nvSpPr>
            <p:cNvPr id="12" name="TextBox 12"/>
            <p:cNvSpPr txBox="1"/>
            <p:nvPr/>
          </p:nvSpPr>
          <p:spPr>
            <a:xfrm>
              <a:off x="0" y="-57150"/>
              <a:ext cx="1392421" cy="241496"/>
            </a:xfrm>
            <a:prstGeom prst="rect">
              <a:avLst/>
            </a:prstGeom>
          </p:spPr>
          <p:txBody>
            <a:bodyPr lIns="50800" tIns="50800" rIns="50800" bIns="50800" rtlCol="0" anchor="ctr"/>
            <a:lstStyle/>
            <a:p>
              <a:pPr algn="ctr">
                <a:lnSpc>
                  <a:spcPts val="3299"/>
                </a:lnSpc>
              </a:pPr>
              <a:endParaRPr/>
            </a:p>
          </p:txBody>
        </p:sp>
      </p:grpSp>
      <p:sp>
        <p:nvSpPr>
          <p:cNvPr id="13" name="Freeform 13"/>
          <p:cNvSpPr/>
          <p:nvPr/>
        </p:nvSpPr>
        <p:spPr>
          <a:xfrm>
            <a:off x="12408690" y="8085723"/>
            <a:ext cx="4457801" cy="4497151"/>
          </a:xfrm>
          <a:custGeom>
            <a:avLst/>
            <a:gdLst/>
            <a:ahLst/>
            <a:cxnLst/>
            <a:rect l="l" t="t" r="r" b="b"/>
            <a:pathLst>
              <a:path w="4457801" h="4497151">
                <a:moveTo>
                  <a:pt x="0" y="0"/>
                </a:moveTo>
                <a:lnTo>
                  <a:pt x="4457801" y="0"/>
                </a:lnTo>
                <a:lnTo>
                  <a:pt x="4457801" y="4497151"/>
                </a:lnTo>
                <a:lnTo>
                  <a:pt x="0" y="4497151"/>
                </a:lnTo>
                <a:lnTo>
                  <a:pt x="0" y="0"/>
                </a:lnTo>
                <a:close/>
              </a:path>
            </a:pathLst>
          </a:custGeom>
          <a:blipFill>
            <a:blip r:embed="rId3">
              <a:extLst>
                <a:ext uri="{96DAC541-7B7A-43D3-8B79-37D633B846F1}">
                  <asvg:svgBlip xmlns:asvg="http://schemas.microsoft.com/office/drawing/2016/SVG/main" xmlns="" r:embed="rId4"/>
                </a:ext>
              </a:extLst>
            </a:blip>
            <a:stretch>
              <a:fillRect t="-98865" r="-98865"/>
            </a:stretch>
          </a:blipFill>
        </p:spPr>
      </p:sp>
      <p:grpSp>
        <p:nvGrpSpPr>
          <p:cNvPr id="14" name="Group 14"/>
          <p:cNvGrpSpPr/>
          <p:nvPr/>
        </p:nvGrpSpPr>
        <p:grpSpPr>
          <a:xfrm>
            <a:off x="6500576" y="5585995"/>
            <a:ext cx="5286848" cy="699938"/>
            <a:chOff x="0" y="0"/>
            <a:chExt cx="1392421" cy="184346"/>
          </a:xfrm>
        </p:grpSpPr>
        <p:sp>
          <p:nvSpPr>
            <p:cNvPr id="15" name="Freeform 15"/>
            <p:cNvSpPr/>
            <p:nvPr/>
          </p:nvSpPr>
          <p:spPr>
            <a:xfrm>
              <a:off x="0" y="0"/>
              <a:ext cx="1392421" cy="184346"/>
            </a:xfrm>
            <a:custGeom>
              <a:avLst/>
              <a:gdLst/>
              <a:ahLst/>
              <a:cxnLst/>
              <a:rect l="l" t="t" r="r" b="b"/>
              <a:pathLst>
                <a:path w="1392421" h="184346">
                  <a:moveTo>
                    <a:pt x="20501" y="0"/>
                  </a:moveTo>
                  <a:lnTo>
                    <a:pt x="1371920" y="0"/>
                  </a:lnTo>
                  <a:cubicBezTo>
                    <a:pt x="1383242" y="0"/>
                    <a:pt x="1392421" y="9179"/>
                    <a:pt x="1392421" y="20501"/>
                  </a:cubicBezTo>
                  <a:lnTo>
                    <a:pt x="1392421" y="163844"/>
                  </a:lnTo>
                  <a:cubicBezTo>
                    <a:pt x="1392421" y="169282"/>
                    <a:pt x="1390261" y="174496"/>
                    <a:pt x="1386416" y="178341"/>
                  </a:cubicBezTo>
                  <a:cubicBezTo>
                    <a:pt x="1382572" y="182186"/>
                    <a:pt x="1377357" y="184346"/>
                    <a:pt x="1371920" y="184346"/>
                  </a:cubicBezTo>
                  <a:lnTo>
                    <a:pt x="20501" y="184346"/>
                  </a:lnTo>
                  <a:cubicBezTo>
                    <a:pt x="15064" y="184346"/>
                    <a:pt x="9849" y="182186"/>
                    <a:pt x="6005" y="178341"/>
                  </a:cubicBezTo>
                  <a:cubicBezTo>
                    <a:pt x="2160" y="174496"/>
                    <a:pt x="0" y="169282"/>
                    <a:pt x="0" y="163844"/>
                  </a:cubicBezTo>
                  <a:lnTo>
                    <a:pt x="0" y="20501"/>
                  </a:lnTo>
                  <a:cubicBezTo>
                    <a:pt x="0" y="15064"/>
                    <a:pt x="2160" y="9849"/>
                    <a:pt x="6005" y="6005"/>
                  </a:cubicBezTo>
                  <a:cubicBezTo>
                    <a:pt x="9849" y="2160"/>
                    <a:pt x="15064" y="0"/>
                    <a:pt x="20501" y="0"/>
                  </a:cubicBezTo>
                  <a:close/>
                </a:path>
              </a:pathLst>
            </a:custGeom>
            <a:solidFill>
              <a:srgbClr val="000000">
                <a:alpha val="0"/>
              </a:srgbClr>
            </a:solidFill>
            <a:ln w="38100" cap="sq">
              <a:solidFill>
                <a:srgbClr val="000000"/>
              </a:solidFill>
              <a:prstDash val="solid"/>
              <a:miter/>
            </a:ln>
          </p:spPr>
        </p:sp>
        <p:sp>
          <p:nvSpPr>
            <p:cNvPr id="16" name="TextBox 16"/>
            <p:cNvSpPr txBox="1"/>
            <p:nvPr/>
          </p:nvSpPr>
          <p:spPr>
            <a:xfrm>
              <a:off x="0" y="-57150"/>
              <a:ext cx="1392421" cy="241496"/>
            </a:xfrm>
            <a:prstGeom prst="rect">
              <a:avLst/>
            </a:prstGeom>
          </p:spPr>
          <p:txBody>
            <a:bodyPr lIns="50800" tIns="50800" rIns="50800" bIns="50800" rtlCol="0" anchor="ctr"/>
            <a:lstStyle/>
            <a:p>
              <a:pPr algn="ctr">
                <a:lnSpc>
                  <a:spcPts val="3299"/>
                </a:lnSpc>
              </a:pPr>
              <a:endParaRPr/>
            </a:p>
          </p:txBody>
        </p:sp>
      </p:grpSp>
      <p:grpSp>
        <p:nvGrpSpPr>
          <p:cNvPr id="17" name="Group 17"/>
          <p:cNvGrpSpPr/>
          <p:nvPr/>
        </p:nvGrpSpPr>
        <p:grpSpPr>
          <a:xfrm>
            <a:off x="5869792" y="6773694"/>
            <a:ext cx="8239450" cy="699938"/>
            <a:chOff x="0" y="0"/>
            <a:chExt cx="1392421" cy="184346"/>
          </a:xfrm>
        </p:grpSpPr>
        <p:sp>
          <p:nvSpPr>
            <p:cNvPr id="18" name="Freeform 18"/>
            <p:cNvSpPr/>
            <p:nvPr/>
          </p:nvSpPr>
          <p:spPr>
            <a:xfrm>
              <a:off x="0" y="0"/>
              <a:ext cx="1392421" cy="184346"/>
            </a:xfrm>
            <a:custGeom>
              <a:avLst/>
              <a:gdLst/>
              <a:ahLst/>
              <a:cxnLst/>
              <a:rect l="l" t="t" r="r" b="b"/>
              <a:pathLst>
                <a:path w="1392421" h="184346">
                  <a:moveTo>
                    <a:pt x="20501" y="0"/>
                  </a:moveTo>
                  <a:lnTo>
                    <a:pt x="1371920" y="0"/>
                  </a:lnTo>
                  <a:cubicBezTo>
                    <a:pt x="1383242" y="0"/>
                    <a:pt x="1392421" y="9179"/>
                    <a:pt x="1392421" y="20501"/>
                  </a:cubicBezTo>
                  <a:lnTo>
                    <a:pt x="1392421" y="163844"/>
                  </a:lnTo>
                  <a:cubicBezTo>
                    <a:pt x="1392421" y="169282"/>
                    <a:pt x="1390261" y="174496"/>
                    <a:pt x="1386416" y="178341"/>
                  </a:cubicBezTo>
                  <a:cubicBezTo>
                    <a:pt x="1382572" y="182186"/>
                    <a:pt x="1377357" y="184346"/>
                    <a:pt x="1371920" y="184346"/>
                  </a:cubicBezTo>
                  <a:lnTo>
                    <a:pt x="20501" y="184346"/>
                  </a:lnTo>
                  <a:cubicBezTo>
                    <a:pt x="15064" y="184346"/>
                    <a:pt x="9849" y="182186"/>
                    <a:pt x="6005" y="178341"/>
                  </a:cubicBezTo>
                  <a:cubicBezTo>
                    <a:pt x="2160" y="174496"/>
                    <a:pt x="0" y="169282"/>
                    <a:pt x="0" y="163844"/>
                  </a:cubicBezTo>
                  <a:lnTo>
                    <a:pt x="0" y="20501"/>
                  </a:lnTo>
                  <a:cubicBezTo>
                    <a:pt x="0" y="15064"/>
                    <a:pt x="2160" y="9849"/>
                    <a:pt x="6005" y="6005"/>
                  </a:cubicBezTo>
                  <a:cubicBezTo>
                    <a:pt x="9849" y="2160"/>
                    <a:pt x="15064" y="0"/>
                    <a:pt x="20501" y="0"/>
                  </a:cubicBezTo>
                  <a:close/>
                </a:path>
              </a:pathLst>
            </a:custGeom>
            <a:solidFill>
              <a:srgbClr val="000000">
                <a:alpha val="0"/>
              </a:srgbClr>
            </a:solidFill>
            <a:ln w="38100" cap="sq">
              <a:solidFill>
                <a:srgbClr val="000000"/>
              </a:solidFill>
              <a:prstDash val="solid"/>
              <a:miter/>
            </a:ln>
          </p:spPr>
        </p:sp>
        <p:sp>
          <p:nvSpPr>
            <p:cNvPr id="19" name="TextBox 19"/>
            <p:cNvSpPr txBox="1"/>
            <p:nvPr/>
          </p:nvSpPr>
          <p:spPr>
            <a:xfrm>
              <a:off x="0" y="-57150"/>
              <a:ext cx="1392421" cy="241496"/>
            </a:xfrm>
            <a:prstGeom prst="rect">
              <a:avLst/>
            </a:prstGeom>
          </p:spPr>
          <p:txBody>
            <a:bodyPr lIns="50800" tIns="50800" rIns="50800" bIns="50800" rtlCol="0" anchor="ctr"/>
            <a:lstStyle/>
            <a:p>
              <a:pPr algn="ctr">
                <a:lnSpc>
                  <a:spcPts val="3299"/>
                </a:lnSpc>
              </a:pPr>
              <a:endParaRPr/>
            </a:p>
          </p:txBody>
        </p:sp>
      </p:grpSp>
      <p:grpSp>
        <p:nvGrpSpPr>
          <p:cNvPr id="20" name="Group 20"/>
          <p:cNvGrpSpPr/>
          <p:nvPr/>
        </p:nvGrpSpPr>
        <p:grpSpPr>
          <a:xfrm>
            <a:off x="5143758" y="8003076"/>
            <a:ext cx="6643666" cy="699938"/>
            <a:chOff x="0" y="0"/>
            <a:chExt cx="1392421" cy="184346"/>
          </a:xfrm>
        </p:grpSpPr>
        <p:sp>
          <p:nvSpPr>
            <p:cNvPr id="21" name="Freeform 21"/>
            <p:cNvSpPr/>
            <p:nvPr/>
          </p:nvSpPr>
          <p:spPr>
            <a:xfrm>
              <a:off x="0" y="0"/>
              <a:ext cx="1392421" cy="184346"/>
            </a:xfrm>
            <a:custGeom>
              <a:avLst/>
              <a:gdLst/>
              <a:ahLst/>
              <a:cxnLst/>
              <a:rect l="l" t="t" r="r" b="b"/>
              <a:pathLst>
                <a:path w="1392421" h="184346">
                  <a:moveTo>
                    <a:pt x="20501" y="0"/>
                  </a:moveTo>
                  <a:lnTo>
                    <a:pt x="1371920" y="0"/>
                  </a:lnTo>
                  <a:cubicBezTo>
                    <a:pt x="1383242" y="0"/>
                    <a:pt x="1392421" y="9179"/>
                    <a:pt x="1392421" y="20501"/>
                  </a:cubicBezTo>
                  <a:lnTo>
                    <a:pt x="1392421" y="163844"/>
                  </a:lnTo>
                  <a:cubicBezTo>
                    <a:pt x="1392421" y="169282"/>
                    <a:pt x="1390261" y="174496"/>
                    <a:pt x="1386416" y="178341"/>
                  </a:cubicBezTo>
                  <a:cubicBezTo>
                    <a:pt x="1382572" y="182186"/>
                    <a:pt x="1377357" y="184346"/>
                    <a:pt x="1371920" y="184346"/>
                  </a:cubicBezTo>
                  <a:lnTo>
                    <a:pt x="20501" y="184346"/>
                  </a:lnTo>
                  <a:cubicBezTo>
                    <a:pt x="15064" y="184346"/>
                    <a:pt x="9849" y="182186"/>
                    <a:pt x="6005" y="178341"/>
                  </a:cubicBezTo>
                  <a:cubicBezTo>
                    <a:pt x="2160" y="174496"/>
                    <a:pt x="0" y="169282"/>
                    <a:pt x="0" y="163844"/>
                  </a:cubicBezTo>
                  <a:lnTo>
                    <a:pt x="0" y="20501"/>
                  </a:lnTo>
                  <a:cubicBezTo>
                    <a:pt x="0" y="15064"/>
                    <a:pt x="2160" y="9849"/>
                    <a:pt x="6005" y="6005"/>
                  </a:cubicBezTo>
                  <a:cubicBezTo>
                    <a:pt x="9849" y="2160"/>
                    <a:pt x="15064" y="0"/>
                    <a:pt x="20501" y="0"/>
                  </a:cubicBezTo>
                  <a:close/>
                </a:path>
              </a:pathLst>
            </a:custGeom>
            <a:solidFill>
              <a:srgbClr val="000000">
                <a:alpha val="0"/>
              </a:srgbClr>
            </a:solidFill>
            <a:ln w="38100" cap="sq">
              <a:solidFill>
                <a:srgbClr val="000000"/>
              </a:solidFill>
              <a:prstDash val="solid"/>
              <a:miter/>
            </a:ln>
          </p:spPr>
        </p:sp>
        <p:sp>
          <p:nvSpPr>
            <p:cNvPr id="22" name="TextBox 22"/>
            <p:cNvSpPr txBox="1"/>
            <p:nvPr/>
          </p:nvSpPr>
          <p:spPr>
            <a:xfrm>
              <a:off x="0" y="-57150"/>
              <a:ext cx="1392421" cy="241496"/>
            </a:xfrm>
            <a:prstGeom prst="rect">
              <a:avLst/>
            </a:prstGeom>
          </p:spPr>
          <p:txBody>
            <a:bodyPr lIns="50800" tIns="50800" rIns="50800" bIns="50800" rtlCol="0" anchor="ctr"/>
            <a:lstStyle/>
            <a:p>
              <a:pPr algn="ctr">
                <a:lnSpc>
                  <a:spcPts val="3299"/>
                </a:lnSpc>
              </a:pPr>
              <a:endParaRPr/>
            </a:p>
          </p:txBody>
        </p:sp>
      </p:grpSp>
      <p:sp>
        <p:nvSpPr>
          <p:cNvPr id="23" name="Freeform 23"/>
          <p:cNvSpPr/>
          <p:nvPr/>
        </p:nvSpPr>
        <p:spPr>
          <a:xfrm flipH="1">
            <a:off x="15929095" y="3623505"/>
            <a:ext cx="5754758" cy="5805556"/>
          </a:xfrm>
          <a:custGeom>
            <a:avLst/>
            <a:gdLst/>
            <a:ahLst/>
            <a:cxnLst/>
            <a:rect l="l" t="t" r="r" b="b"/>
            <a:pathLst>
              <a:path w="5754758" h="5805556">
                <a:moveTo>
                  <a:pt x="5754758" y="0"/>
                </a:moveTo>
                <a:lnTo>
                  <a:pt x="0" y="0"/>
                </a:lnTo>
                <a:lnTo>
                  <a:pt x="0" y="5805556"/>
                </a:lnTo>
                <a:lnTo>
                  <a:pt x="5754758" y="5805556"/>
                </a:lnTo>
                <a:lnTo>
                  <a:pt x="5754758"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24" name="Freeform 24"/>
          <p:cNvSpPr/>
          <p:nvPr/>
        </p:nvSpPr>
        <p:spPr>
          <a:xfrm flipV="1">
            <a:off x="12876801" y="-1070801"/>
            <a:ext cx="5754758" cy="5805556"/>
          </a:xfrm>
          <a:custGeom>
            <a:avLst/>
            <a:gdLst/>
            <a:ahLst/>
            <a:cxnLst/>
            <a:rect l="l" t="t" r="r" b="b"/>
            <a:pathLst>
              <a:path w="5754758" h="5805556">
                <a:moveTo>
                  <a:pt x="0" y="5805556"/>
                </a:moveTo>
                <a:lnTo>
                  <a:pt x="5754758" y="5805556"/>
                </a:lnTo>
                <a:lnTo>
                  <a:pt x="5754758" y="0"/>
                </a:lnTo>
                <a:lnTo>
                  <a:pt x="0" y="0"/>
                </a:lnTo>
                <a:lnTo>
                  <a:pt x="0" y="5805556"/>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25" name="Group 25"/>
          <p:cNvGrpSpPr/>
          <p:nvPr/>
        </p:nvGrpSpPr>
        <p:grpSpPr>
          <a:xfrm>
            <a:off x="12462492" y="2139451"/>
            <a:ext cx="5755741" cy="4984212"/>
            <a:chOff x="0" y="0"/>
            <a:chExt cx="4282440" cy="3708400"/>
          </a:xfrm>
        </p:grpSpPr>
        <p:sp>
          <p:nvSpPr>
            <p:cNvPr id="26" name="Freeform 2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5"/>
              <a:stretch>
                <a:fillRect l="-14987" r="-14987"/>
              </a:stretch>
            </a:blipFill>
            <a:ln w="38100" cap="sq">
              <a:solidFill>
                <a:srgbClr val="88A201"/>
              </a:solidFill>
              <a:prstDash val="solid"/>
              <a:miter/>
            </a:ln>
          </p:spPr>
        </p:sp>
      </p:grpSp>
      <p:grpSp>
        <p:nvGrpSpPr>
          <p:cNvPr id="27" name="Group 27"/>
          <p:cNvGrpSpPr/>
          <p:nvPr/>
        </p:nvGrpSpPr>
        <p:grpSpPr>
          <a:xfrm>
            <a:off x="12876801" y="5859457"/>
            <a:ext cx="3521579" cy="3049529"/>
            <a:chOff x="0" y="0"/>
            <a:chExt cx="4282440" cy="3708400"/>
          </a:xfrm>
        </p:grpSpPr>
        <p:sp>
          <p:nvSpPr>
            <p:cNvPr id="28" name="Freeform 28"/>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6"/>
              <a:stretch>
                <a:fillRect l="-19000" r="-19000"/>
              </a:stretch>
            </a:blipFill>
            <a:ln w="38100" cap="sq">
              <a:solidFill>
                <a:srgbClr val="88A201"/>
              </a:solidFill>
              <a:prstDash val="solid"/>
              <a:miter/>
            </a:ln>
          </p:spPr>
        </p:sp>
      </p:grpSp>
      <p:grpSp>
        <p:nvGrpSpPr>
          <p:cNvPr id="29" name="Group 29"/>
          <p:cNvGrpSpPr/>
          <p:nvPr/>
        </p:nvGrpSpPr>
        <p:grpSpPr>
          <a:xfrm>
            <a:off x="5603419" y="3050948"/>
            <a:ext cx="1026401" cy="1026401"/>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D5200"/>
            </a:solidFill>
          </p:spPr>
        </p:sp>
        <p:sp>
          <p:nvSpPr>
            <p:cNvPr id="31" name="TextBox 31"/>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grpSp>
        <p:nvGrpSpPr>
          <p:cNvPr id="32" name="Group 32"/>
          <p:cNvGrpSpPr/>
          <p:nvPr/>
        </p:nvGrpSpPr>
        <p:grpSpPr>
          <a:xfrm>
            <a:off x="4836265" y="1821566"/>
            <a:ext cx="1026401" cy="1026401"/>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D5200"/>
            </a:solidFill>
          </p:spPr>
        </p:sp>
        <p:sp>
          <p:nvSpPr>
            <p:cNvPr id="34" name="TextBox 34"/>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grpSp>
        <p:nvGrpSpPr>
          <p:cNvPr id="35" name="Group 35"/>
          <p:cNvGrpSpPr/>
          <p:nvPr/>
        </p:nvGrpSpPr>
        <p:grpSpPr>
          <a:xfrm>
            <a:off x="6116619" y="4238647"/>
            <a:ext cx="1026401" cy="1026401"/>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D5200"/>
            </a:solidFill>
          </p:spPr>
        </p:sp>
        <p:sp>
          <p:nvSpPr>
            <p:cNvPr id="37" name="TextBox 37"/>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grpSp>
        <p:nvGrpSpPr>
          <p:cNvPr id="38" name="Group 38"/>
          <p:cNvGrpSpPr/>
          <p:nvPr/>
        </p:nvGrpSpPr>
        <p:grpSpPr>
          <a:xfrm>
            <a:off x="6116619" y="5422763"/>
            <a:ext cx="1026401" cy="1026401"/>
            <a:chOff x="0" y="0"/>
            <a:chExt cx="812800" cy="812800"/>
          </a:xfrm>
        </p:grpSpPr>
        <p:sp>
          <p:nvSpPr>
            <p:cNvPr id="39" name="Freeform 3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D5200"/>
            </a:solidFill>
          </p:spPr>
        </p:sp>
        <p:sp>
          <p:nvSpPr>
            <p:cNvPr id="40" name="TextBox 40"/>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grpSp>
        <p:nvGrpSpPr>
          <p:cNvPr id="41" name="Group 41"/>
          <p:cNvGrpSpPr/>
          <p:nvPr/>
        </p:nvGrpSpPr>
        <p:grpSpPr>
          <a:xfrm>
            <a:off x="5556227" y="6610462"/>
            <a:ext cx="1026401" cy="1026401"/>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D5200"/>
            </a:solidFill>
          </p:spPr>
        </p:sp>
        <p:sp>
          <p:nvSpPr>
            <p:cNvPr id="43" name="TextBox 43"/>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grpSp>
        <p:nvGrpSpPr>
          <p:cNvPr id="44" name="Group 44"/>
          <p:cNvGrpSpPr/>
          <p:nvPr/>
        </p:nvGrpSpPr>
        <p:grpSpPr>
          <a:xfrm>
            <a:off x="4836265" y="7839845"/>
            <a:ext cx="1026401" cy="1026401"/>
            <a:chOff x="0" y="0"/>
            <a:chExt cx="812800" cy="812800"/>
          </a:xfrm>
        </p:grpSpPr>
        <p:sp>
          <p:nvSpPr>
            <p:cNvPr id="45" name="Freeform 4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D5200"/>
            </a:solidFill>
          </p:spPr>
        </p:sp>
        <p:sp>
          <p:nvSpPr>
            <p:cNvPr id="46" name="TextBox 46"/>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sp>
        <p:nvSpPr>
          <p:cNvPr id="47" name="Freeform 47"/>
          <p:cNvSpPr/>
          <p:nvPr/>
        </p:nvSpPr>
        <p:spPr>
          <a:xfrm>
            <a:off x="0" y="-953477"/>
            <a:ext cx="2515302" cy="2515302"/>
          </a:xfrm>
          <a:custGeom>
            <a:avLst/>
            <a:gdLst/>
            <a:ahLst/>
            <a:cxnLst/>
            <a:rect l="l" t="t" r="r" b="b"/>
            <a:pathLst>
              <a:path w="2515302" h="2515302">
                <a:moveTo>
                  <a:pt x="0" y="0"/>
                </a:moveTo>
                <a:lnTo>
                  <a:pt x="2515302" y="0"/>
                </a:lnTo>
                <a:lnTo>
                  <a:pt x="2515302" y="2515302"/>
                </a:lnTo>
                <a:lnTo>
                  <a:pt x="0" y="2515302"/>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48" name="Freeform 48"/>
          <p:cNvSpPr/>
          <p:nvPr/>
        </p:nvSpPr>
        <p:spPr>
          <a:xfrm>
            <a:off x="155152" y="9258300"/>
            <a:ext cx="742415" cy="857553"/>
          </a:xfrm>
          <a:custGeom>
            <a:avLst/>
            <a:gdLst/>
            <a:ahLst/>
            <a:cxnLst/>
            <a:rect l="l" t="t" r="r" b="b"/>
            <a:pathLst>
              <a:path w="742415" h="857553">
                <a:moveTo>
                  <a:pt x="0" y="0"/>
                </a:moveTo>
                <a:lnTo>
                  <a:pt x="742415" y="0"/>
                </a:lnTo>
                <a:lnTo>
                  <a:pt x="742415" y="857553"/>
                </a:lnTo>
                <a:lnTo>
                  <a:pt x="0" y="857553"/>
                </a:lnTo>
                <a:lnTo>
                  <a:pt x="0" y="0"/>
                </a:lnTo>
                <a:close/>
              </a:path>
            </a:pathLst>
          </a:custGeom>
          <a:blipFill>
            <a:blip r:embed="rId9">
              <a:extLst>
                <a:ext uri="{96DAC541-7B7A-43D3-8B79-37D633B846F1}">
                  <asvg:svgBlip xmlns:asvg="http://schemas.microsoft.com/office/drawing/2016/SVG/main" xmlns="" r:embed="rId10"/>
                </a:ext>
              </a:extLst>
            </a:blip>
            <a:stretch>
              <a:fillRect t="-124138"/>
            </a:stretch>
          </a:blipFill>
        </p:spPr>
      </p:sp>
      <p:sp>
        <p:nvSpPr>
          <p:cNvPr id="50" name="Freeform 50"/>
          <p:cNvSpPr/>
          <p:nvPr/>
        </p:nvSpPr>
        <p:spPr>
          <a:xfrm>
            <a:off x="1982311" y="967061"/>
            <a:ext cx="652211" cy="733852"/>
          </a:xfrm>
          <a:custGeom>
            <a:avLst/>
            <a:gdLst/>
            <a:ahLst/>
            <a:cxnLst/>
            <a:rect l="l" t="t" r="r" b="b"/>
            <a:pathLst>
              <a:path w="652211" h="733852">
                <a:moveTo>
                  <a:pt x="0" y="0"/>
                </a:moveTo>
                <a:lnTo>
                  <a:pt x="652211" y="0"/>
                </a:lnTo>
                <a:lnTo>
                  <a:pt x="652211" y="733852"/>
                </a:lnTo>
                <a:lnTo>
                  <a:pt x="0" y="73385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51" name="TextBox 51"/>
          <p:cNvSpPr txBox="1"/>
          <p:nvPr/>
        </p:nvSpPr>
        <p:spPr>
          <a:xfrm>
            <a:off x="6164678" y="2064257"/>
            <a:ext cx="4758212" cy="436017"/>
          </a:xfrm>
          <a:prstGeom prst="rect">
            <a:avLst/>
          </a:prstGeom>
        </p:spPr>
        <p:txBody>
          <a:bodyPr wrap="square" lIns="0" tIns="0" rIns="0" bIns="0" rtlCol="0" anchor="t">
            <a:spAutoFit/>
          </a:bodyPr>
          <a:lstStyle/>
          <a:p>
            <a:pPr>
              <a:lnSpc>
                <a:spcPts val="3360"/>
              </a:lnSpc>
            </a:pPr>
            <a:r>
              <a:rPr lang="en-US" sz="2100" dirty="0">
                <a:solidFill>
                  <a:srgbClr val="000000"/>
                </a:solidFill>
                <a:latin typeface="Alilato"/>
                <a:ea typeface="Alilato"/>
                <a:cs typeface="Alilato"/>
                <a:sym typeface="Alilato"/>
              </a:rPr>
              <a:t>Accessible vehicles with ramps or lifts</a:t>
            </a:r>
          </a:p>
        </p:txBody>
      </p:sp>
      <p:sp>
        <p:nvSpPr>
          <p:cNvPr id="52" name="TextBox 52"/>
          <p:cNvSpPr txBox="1"/>
          <p:nvPr/>
        </p:nvSpPr>
        <p:spPr>
          <a:xfrm>
            <a:off x="6890712" y="3293639"/>
            <a:ext cx="5058580" cy="436017"/>
          </a:xfrm>
          <a:prstGeom prst="rect">
            <a:avLst/>
          </a:prstGeom>
        </p:spPr>
        <p:txBody>
          <a:bodyPr wrap="square" lIns="0" tIns="0" rIns="0" bIns="0" rtlCol="0" anchor="t">
            <a:spAutoFit/>
          </a:bodyPr>
          <a:lstStyle/>
          <a:p>
            <a:pPr>
              <a:lnSpc>
                <a:spcPts val="3360"/>
              </a:lnSpc>
            </a:pPr>
            <a:r>
              <a:rPr lang="en-US" sz="2100" dirty="0">
                <a:solidFill>
                  <a:srgbClr val="000000"/>
                </a:solidFill>
                <a:latin typeface="Alilato"/>
                <a:ea typeface="Alilato"/>
                <a:cs typeface="Alilato"/>
                <a:sym typeface="Alilato"/>
              </a:rPr>
              <a:t>Alternative accessible routes or virtual tours</a:t>
            </a:r>
          </a:p>
        </p:txBody>
      </p:sp>
      <p:sp>
        <p:nvSpPr>
          <p:cNvPr id="53" name="TextBox 53"/>
          <p:cNvSpPr txBox="1"/>
          <p:nvPr/>
        </p:nvSpPr>
        <p:spPr>
          <a:xfrm>
            <a:off x="7521496" y="4481338"/>
            <a:ext cx="3940338" cy="407804"/>
          </a:xfrm>
          <a:prstGeom prst="rect">
            <a:avLst/>
          </a:prstGeom>
        </p:spPr>
        <p:txBody>
          <a:bodyPr lIns="0" tIns="0" rIns="0" bIns="0" rtlCol="0" anchor="t">
            <a:spAutoFit/>
          </a:bodyPr>
          <a:lstStyle/>
          <a:p>
            <a:pPr>
              <a:lnSpc>
                <a:spcPts val="3360"/>
              </a:lnSpc>
            </a:pPr>
            <a:r>
              <a:rPr lang="en-US" sz="2100" dirty="0">
                <a:solidFill>
                  <a:srgbClr val="000000"/>
                </a:solidFill>
                <a:latin typeface="Alilato"/>
                <a:ea typeface="Alilato"/>
                <a:cs typeface="Alilato"/>
                <a:sym typeface="Alilato"/>
              </a:rPr>
              <a:t>Large clear visual aids</a:t>
            </a:r>
          </a:p>
        </p:txBody>
      </p:sp>
      <p:sp>
        <p:nvSpPr>
          <p:cNvPr id="54" name="TextBox 54"/>
          <p:cNvSpPr txBox="1"/>
          <p:nvPr/>
        </p:nvSpPr>
        <p:spPr>
          <a:xfrm>
            <a:off x="7517257" y="5665454"/>
            <a:ext cx="3763208" cy="407804"/>
          </a:xfrm>
          <a:prstGeom prst="rect">
            <a:avLst/>
          </a:prstGeom>
        </p:spPr>
        <p:txBody>
          <a:bodyPr lIns="0" tIns="0" rIns="0" bIns="0" rtlCol="0" anchor="t">
            <a:spAutoFit/>
          </a:bodyPr>
          <a:lstStyle/>
          <a:p>
            <a:pPr>
              <a:lnSpc>
                <a:spcPts val="3360"/>
              </a:lnSpc>
            </a:pPr>
            <a:r>
              <a:rPr lang="en-US" sz="2100" dirty="0">
                <a:solidFill>
                  <a:srgbClr val="000000"/>
                </a:solidFill>
                <a:latin typeface="Alilato"/>
                <a:ea typeface="Alilato"/>
                <a:cs typeface="Alilato"/>
                <a:sym typeface="Alilato"/>
              </a:rPr>
              <a:t>Inclusive playground equipment</a:t>
            </a:r>
          </a:p>
        </p:txBody>
      </p:sp>
      <p:sp>
        <p:nvSpPr>
          <p:cNvPr id="55" name="TextBox 55"/>
          <p:cNvSpPr txBox="1"/>
          <p:nvPr/>
        </p:nvSpPr>
        <p:spPr>
          <a:xfrm>
            <a:off x="6582628" y="6851843"/>
            <a:ext cx="6677127" cy="436017"/>
          </a:xfrm>
          <a:prstGeom prst="rect">
            <a:avLst/>
          </a:prstGeom>
        </p:spPr>
        <p:txBody>
          <a:bodyPr wrap="square" lIns="0" tIns="0" rIns="0" bIns="0" rtlCol="0" anchor="t">
            <a:spAutoFit/>
          </a:bodyPr>
          <a:lstStyle/>
          <a:p>
            <a:pPr>
              <a:lnSpc>
                <a:spcPts val="3360"/>
              </a:lnSpc>
            </a:pPr>
            <a:r>
              <a:rPr lang="en-US" sz="2100" dirty="0">
                <a:solidFill>
                  <a:srgbClr val="000000"/>
                </a:solidFill>
                <a:latin typeface="Alilato"/>
                <a:ea typeface="Alilato"/>
                <a:cs typeface="Alilato"/>
                <a:sym typeface="Alilato"/>
              </a:rPr>
              <a:t>Trained staff available to support boarding and movement</a:t>
            </a:r>
          </a:p>
        </p:txBody>
      </p:sp>
      <p:sp>
        <p:nvSpPr>
          <p:cNvPr id="56" name="TextBox 56"/>
          <p:cNvSpPr txBox="1"/>
          <p:nvPr/>
        </p:nvSpPr>
        <p:spPr>
          <a:xfrm>
            <a:off x="6160438" y="8082535"/>
            <a:ext cx="5301395" cy="436017"/>
          </a:xfrm>
          <a:prstGeom prst="rect">
            <a:avLst/>
          </a:prstGeom>
        </p:spPr>
        <p:txBody>
          <a:bodyPr wrap="square" lIns="0" tIns="0" rIns="0" bIns="0" rtlCol="0" anchor="t">
            <a:spAutoFit/>
          </a:bodyPr>
          <a:lstStyle/>
          <a:p>
            <a:pPr>
              <a:lnSpc>
                <a:spcPts val="3360"/>
              </a:lnSpc>
            </a:pPr>
            <a:r>
              <a:rPr lang="en-US" sz="2100" dirty="0">
                <a:solidFill>
                  <a:srgbClr val="000000"/>
                </a:solidFill>
                <a:latin typeface="Alilato"/>
                <a:ea typeface="Alilato"/>
                <a:cs typeface="Alilato"/>
                <a:sym typeface="Alilato"/>
              </a:rPr>
              <a:t>Clearly marked accessible areas and routes</a:t>
            </a:r>
          </a:p>
        </p:txBody>
      </p:sp>
      <p:sp>
        <p:nvSpPr>
          <p:cNvPr id="57" name="TextBox 57"/>
          <p:cNvSpPr txBox="1"/>
          <p:nvPr/>
        </p:nvSpPr>
        <p:spPr>
          <a:xfrm>
            <a:off x="5862666" y="3315229"/>
            <a:ext cx="507906" cy="412115"/>
          </a:xfrm>
          <a:prstGeom prst="rect">
            <a:avLst/>
          </a:prstGeom>
        </p:spPr>
        <p:txBody>
          <a:bodyPr lIns="0" tIns="0" rIns="0" bIns="0" rtlCol="0" anchor="t">
            <a:spAutoFit/>
          </a:bodyPr>
          <a:lstStyle/>
          <a:p>
            <a:pPr algn="ctr">
              <a:lnSpc>
                <a:spcPts val="3519"/>
              </a:lnSpc>
            </a:pPr>
            <a:r>
              <a:rPr lang="en-US" sz="2199" b="1">
                <a:solidFill>
                  <a:srgbClr val="FFFFFF"/>
                </a:solidFill>
                <a:latin typeface="Albertus Nova Bold"/>
                <a:ea typeface="Albertus Nova Bold"/>
                <a:cs typeface="Albertus Nova Bold"/>
                <a:sym typeface="Albertus Nova Bold"/>
              </a:rPr>
              <a:t>02</a:t>
            </a:r>
          </a:p>
        </p:txBody>
      </p:sp>
      <p:sp>
        <p:nvSpPr>
          <p:cNvPr id="58" name="TextBox 58"/>
          <p:cNvSpPr txBox="1"/>
          <p:nvPr/>
        </p:nvSpPr>
        <p:spPr>
          <a:xfrm>
            <a:off x="5095512" y="2085846"/>
            <a:ext cx="507906" cy="412115"/>
          </a:xfrm>
          <a:prstGeom prst="rect">
            <a:avLst/>
          </a:prstGeom>
        </p:spPr>
        <p:txBody>
          <a:bodyPr lIns="0" tIns="0" rIns="0" bIns="0" rtlCol="0" anchor="t">
            <a:spAutoFit/>
          </a:bodyPr>
          <a:lstStyle/>
          <a:p>
            <a:pPr algn="ctr">
              <a:lnSpc>
                <a:spcPts val="3519"/>
              </a:lnSpc>
            </a:pPr>
            <a:r>
              <a:rPr lang="en-US" sz="2199" b="1">
                <a:solidFill>
                  <a:srgbClr val="FFFFFF"/>
                </a:solidFill>
                <a:latin typeface="Albertus Nova Bold"/>
                <a:ea typeface="Albertus Nova Bold"/>
                <a:cs typeface="Albertus Nova Bold"/>
                <a:sym typeface="Albertus Nova Bold"/>
              </a:rPr>
              <a:t>01</a:t>
            </a:r>
          </a:p>
        </p:txBody>
      </p:sp>
      <p:sp>
        <p:nvSpPr>
          <p:cNvPr id="59" name="TextBox 59"/>
          <p:cNvSpPr txBox="1"/>
          <p:nvPr/>
        </p:nvSpPr>
        <p:spPr>
          <a:xfrm>
            <a:off x="6375867" y="4502928"/>
            <a:ext cx="507906" cy="412115"/>
          </a:xfrm>
          <a:prstGeom prst="rect">
            <a:avLst/>
          </a:prstGeom>
        </p:spPr>
        <p:txBody>
          <a:bodyPr lIns="0" tIns="0" rIns="0" bIns="0" rtlCol="0" anchor="t">
            <a:spAutoFit/>
          </a:bodyPr>
          <a:lstStyle/>
          <a:p>
            <a:pPr algn="ctr">
              <a:lnSpc>
                <a:spcPts val="3519"/>
              </a:lnSpc>
            </a:pPr>
            <a:r>
              <a:rPr lang="en-US" sz="2199" b="1">
                <a:solidFill>
                  <a:srgbClr val="FFFFFF"/>
                </a:solidFill>
                <a:latin typeface="Albertus Nova Bold"/>
                <a:ea typeface="Albertus Nova Bold"/>
                <a:cs typeface="Albertus Nova Bold"/>
                <a:sym typeface="Albertus Nova Bold"/>
              </a:rPr>
              <a:t>03</a:t>
            </a:r>
          </a:p>
        </p:txBody>
      </p:sp>
      <p:sp>
        <p:nvSpPr>
          <p:cNvPr id="60" name="TextBox 60"/>
          <p:cNvSpPr txBox="1"/>
          <p:nvPr/>
        </p:nvSpPr>
        <p:spPr>
          <a:xfrm>
            <a:off x="6375867" y="5687044"/>
            <a:ext cx="507906" cy="412115"/>
          </a:xfrm>
          <a:prstGeom prst="rect">
            <a:avLst/>
          </a:prstGeom>
        </p:spPr>
        <p:txBody>
          <a:bodyPr lIns="0" tIns="0" rIns="0" bIns="0" rtlCol="0" anchor="t">
            <a:spAutoFit/>
          </a:bodyPr>
          <a:lstStyle/>
          <a:p>
            <a:pPr algn="ctr">
              <a:lnSpc>
                <a:spcPts val="3519"/>
              </a:lnSpc>
            </a:pPr>
            <a:r>
              <a:rPr lang="en-US" sz="2199" b="1">
                <a:solidFill>
                  <a:srgbClr val="FFFFFF"/>
                </a:solidFill>
                <a:latin typeface="Albertus Nova Bold"/>
                <a:ea typeface="Albertus Nova Bold"/>
                <a:cs typeface="Albertus Nova Bold"/>
                <a:sym typeface="Albertus Nova Bold"/>
              </a:rPr>
              <a:t>04</a:t>
            </a:r>
          </a:p>
        </p:txBody>
      </p:sp>
      <p:sp>
        <p:nvSpPr>
          <p:cNvPr id="61" name="TextBox 61"/>
          <p:cNvSpPr txBox="1"/>
          <p:nvPr/>
        </p:nvSpPr>
        <p:spPr>
          <a:xfrm>
            <a:off x="5815475" y="6874743"/>
            <a:ext cx="507906" cy="412115"/>
          </a:xfrm>
          <a:prstGeom prst="rect">
            <a:avLst/>
          </a:prstGeom>
        </p:spPr>
        <p:txBody>
          <a:bodyPr lIns="0" tIns="0" rIns="0" bIns="0" rtlCol="0" anchor="t">
            <a:spAutoFit/>
          </a:bodyPr>
          <a:lstStyle/>
          <a:p>
            <a:pPr algn="ctr">
              <a:lnSpc>
                <a:spcPts val="3519"/>
              </a:lnSpc>
            </a:pPr>
            <a:r>
              <a:rPr lang="en-US" sz="2199" b="1">
                <a:solidFill>
                  <a:srgbClr val="FFFFFF"/>
                </a:solidFill>
                <a:latin typeface="Albertus Nova Bold"/>
                <a:ea typeface="Albertus Nova Bold"/>
                <a:cs typeface="Albertus Nova Bold"/>
                <a:sym typeface="Albertus Nova Bold"/>
              </a:rPr>
              <a:t>05</a:t>
            </a:r>
          </a:p>
        </p:txBody>
      </p:sp>
      <p:sp>
        <p:nvSpPr>
          <p:cNvPr id="62" name="TextBox 62"/>
          <p:cNvSpPr txBox="1"/>
          <p:nvPr/>
        </p:nvSpPr>
        <p:spPr>
          <a:xfrm>
            <a:off x="5095512" y="8104125"/>
            <a:ext cx="507906" cy="412115"/>
          </a:xfrm>
          <a:prstGeom prst="rect">
            <a:avLst/>
          </a:prstGeom>
        </p:spPr>
        <p:txBody>
          <a:bodyPr lIns="0" tIns="0" rIns="0" bIns="0" rtlCol="0" anchor="t">
            <a:spAutoFit/>
          </a:bodyPr>
          <a:lstStyle/>
          <a:p>
            <a:pPr algn="ctr">
              <a:lnSpc>
                <a:spcPts val="3519"/>
              </a:lnSpc>
            </a:pPr>
            <a:r>
              <a:rPr lang="en-US" sz="2199" b="1">
                <a:solidFill>
                  <a:srgbClr val="FFFFFF"/>
                </a:solidFill>
                <a:latin typeface="Albertus Nova Bold"/>
                <a:ea typeface="Albertus Nova Bold"/>
                <a:cs typeface="Albertus Nova Bold"/>
                <a:sym typeface="Albertus Nova Bold"/>
              </a:rPr>
              <a:t>06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grpSp>
        <p:nvGrpSpPr>
          <p:cNvPr id="3" name="Group 3"/>
          <p:cNvGrpSpPr/>
          <p:nvPr/>
        </p:nvGrpSpPr>
        <p:grpSpPr>
          <a:xfrm>
            <a:off x="2414149" y="4614024"/>
            <a:ext cx="3543453" cy="4934146"/>
            <a:chOff x="0" y="0"/>
            <a:chExt cx="4724604" cy="6578862"/>
          </a:xfrm>
        </p:grpSpPr>
        <p:grpSp>
          <p:nvGrpSpPr>
            <p:cNvPr id="4" name="Group 4"/>
            <p:cNvGrpSpPr/>
            <p:nvPr/>
          </p:nvGrpSpPr>
          <p:grpSpPr>
            <a:xfrm>
              <a:off x="0" y="981569"/>
              <a:ext cx="4724604" cy="5597293"/>
              <a:chOff x="0" y="0"/>
              <a:chExt cx="635000" cy="752292"/>
            </a:xfrm>
          </p:grpSpPr>
          <p:sp>
            <p:nvSpPr>
              <p:cNvPr id="5" name="Freeform 5"/>
              <p:cNvSpPr/>
              <p:nvPr/>
            </p:nvSpPr>
            <p:spPr>
              <a:xfrm>
                <a:off x="0" y="0"/>
                <a:ext cx="635000" cy="752292"/>
              </a:xfrm>
              <a:custGeom>
                <a:avLst/>
                <a:gdLst/>
                <a:ahLst/>
                <a:cxnLst/>
                <a:rect l="l" t="t" r="r" b="b"/>
                <a:pathLst>
                  <a:path w="635000" h="752292">
                    <a:moveTo>
                      <a:pt x="635000" y="0"/>
                    </a:moveTo>
                    <a:lnTo>
                      <a:pt x="635000" y="637992"/>
                    </a:lnTo>
                    <a:lnTo>
                      <a:pt x="317500" y="752292"/>
                    </a:lnTo>
                    <a:lnTo>
                      <a:pt x="0" y="637992"/>
                    </a:lnTo>
                    <a:lnTo>
                      <a:pt x="0" y="0"/>
                    </a:lnTo>
                    <a:lnTo>
                      <a:pt x="635000" y="0"/>
                    </a:lnTo>
                    <a:close/>
                  </a:path>
                </a:pathLst>
              </a:custGeom>
              <a:solidFill>
                <a:srgbClr val="1D5200"/>
              </a:solidFill>
            </p:spPr>
          </p:sp>
          <p:sp>
            <p:nvSpPr>
              <p:cNvPr id="6" name="TextBox 6"/>
              <p:cNvSpPr txBox="1"/>
              <p:nvPr/>
            </p:nvSpPr>
            <p:spPr>
              <a:xfrm>
                <a:off x="0" y="-76200"/>
                <a:ext cx="635000" cy="714192"/>
              </a:xfrm>
              <a:prstGeom prst="rect">
                <a:avLst/>
              </a:prstGeom>
            </p:spPr>
            <p:txBody>
              <a:bodyPr lIns="50800" tIns="50800" rIns="50800" bIns="50800" rtlCol="0" anchor="ctr"/>
              <a:lstStyle/>
              <a:p>
                <a:pPr algn="ctr">
                  <a:lnSpc>
                    <a:spcPts val="3899"/>
                  </a:lnSpc>
                </a:pPr>
                <a:endParaRPr/>
              </a:p>
            </p:txBody>
          </p:sp>
        </p:grpSp>
        <p:grpSp>
          <p:nvGrpSpPr>
            <p:cNvPr id="7" name="Group 7"/>
            <p:cNvGrpSpPr/>
            <p:nvPr/>
          </p:nvGrpSpPr>
          <p:grpSpPr>
            <a:xfrm>
              <a:off x="1380733" y="0"/>
              <a:ext cx="1963138" cy="1963138"/>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91B384"/>
              </a:solidFill>
              <a:ln w="66675" cap="sq">
                <a:solidFill>
                  <a:srgbClr val="FFFFFF"/>
                </a:solidFill>
                <a:prstDash val="solid"/>
                <a:miter/>
              </a:ln>
            </p:spPr>
          </p:sp>
          <p:sp>
            <p:nvSpPr>
              <p:cNvPr id="9" name="TextBox 9"/>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grpSp>
      <p:grpSp>
        <p:nvGrpSpPr>
          <p:cNvPr id="10" name="Group 10"/>
          <p:cNvGrpSpPr/>
          <p:nvPr/>
        </p:nvGrpSpPr>
        <p:grpSpPr>
          <a:xfrm>
            <a:off x="7281994" y="4614024"/>
            <a:ext cx="3543453" cy="4934146"/>
            <a:chOff x="0" y="0"/>
            <a:chExt cx="4724604" cy="6578862"/>
          </a:xfrm>
        </p:grpSpPr>
        <p:grpSp>
          <p:nvGrpSpPr>
            <p:cNvPr id="11" name="Group 11"/>
            <p:cNvGrpSpPr/>
            <p:nvPr/>
          </p:nvGrpSpPr>
          <p:grpSpPr>
            <a:xfrm>
              <a:off x="0" y="981569"/>
              <a:ext cx="4724604" cy="5597293"/>
              <a:chOff x="0" y="0"/>
              <a:chExt cx="635000" cy="752292"/>
            </a:xfrm>
          </p:grpSpPr>
          <p:sp>
            <p:nvSpPr>
              <p:cNvPr id="12" name="Freeform 12"/>
              <p:cNvSpPr/>
              <p:nvPr/>
            </p:nvSpPr>
            <p:spPr>
              <a:xfrm>
                <a:off x="0" y="0"/>
                <a:ext cx="635000" cy="752292"/>
              </a:xfrm>
              <a:custGeom>
                <a:avLst/>
                <a:gdLst/>
                <a:ahLst/>
                <a:cxnLst/>
                <a:rect l="l" t="t" r="r" b="b"/>
                <a:pathLst>
                  <a:path w="635000" h="752292">
                    <a:moveTo>
                      <a:pt x="635000" y="0"/>
                    </a:moveTo>
                    <a:lnTo>
                      <a:pt x="635000" y="637992"/>
                    </a:lnTo>
                    <a:lnTo>
                      <a:pt x="317500" y="752292"/>
                    </a:lnTo>
                    <a:lnTo>
                      <a:pt x="0" y="637992"/>
                    </a:lnTo>
                    <a:lnTo>
                      <a:pt x="0" y="0"/>
                    </a:lnTo>
                    <a:lnTo>
                      <a:pt x="635000" y="0"/>
                    </a:lnTo>
                    <a:close/>
                  </a:path>
                </a:pathLst>
              </a:custGeom>
              <a:solidFill>
                <a:srgbClr val="1D5200"/>
              </a:solidFill>
            </p:spPr>
          </p:sp>
          <p:sp>
            <p:nvSpPr>
              <p:cNvPr id="13" name="TextBox 13"/>
              <p:cNvSpPr txBox="1"/>
              <p:nvPr/>
            </p:nvSpPr>
            <p:spPr>
              <a:xfrm>
                <a:off x="0" y="-76200"/>
                <a:ext cx="635000" cy="714192"/>
              </a:xfrm>
              <a:prstGeom prst="rect">
                <a:avLst/>
              </a:prstGeom>
            </p:spPr>
            <p:txBody>
              <a:bodyPr lIns="50800" tIns="50800" rIns="50800" bIns="50800" rtlCol="0" anchor="ctr"/>
              <a:lstStyle/>
              <a:p>
                <a:pPr algn="ctr">
                  <a:lnSpc>
                    <a:spcPts val="3899"/>
                  </a:lnSpc>
                </a:pPr>
                <a:endParaRPr/>
              </a:p>
            </p:txBody>
          </p:sp>
        </p:grpSp>
        <p:grpSp>
          <p:nvGrpSpPr>
            <p:cNvPr id="14" name="Group 14"/>
            <p:cNvGrpSpPr/>
            <p:nvPr/>
          </p:nvGrpSpPr>
          <p:grpSpPr>
            <a:xfrm>
              <a:off x="1380733" y="0"/>
              <a:ext cx="1963138" cy="1963138"/>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91B384"/>
              </a:solidFill>
              <a:ln w="66675" cap="sq">
                <a:solidFill>
                  <a:srgbClr val="FFFFFF"/>
                </a:solidFill>
                <a:prstDash val="solid"/>
                <a:miter/>
              </a:ln>
            </p:spPr>
          </p:sp>
          <p:sp>
            <p:nvSpPr>
              <p:cNvPr id="16" name="TextBox 16"/>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grpSp>
      <p:sp>
        <p:nvSpPr>
          <p:cNvPr id="17" name="Freeform 17"/>
          <p:cNvSpPr/>
          <p:nvPr/>
        </p:nvSpPr>
        <p:spPr>
          <a:xfrm flipV="1">
            <a:off x="10928003" y="-1622200"/>
            <a:ext cx="5705441" cy="5912374"/>
          </a:xfrm>
          <a:custGeom>
            <a:avLst/>
            <a:gdLst/>
            <a:ahLst/>
            <a:cxnLst/>
            <a:rect l="l" t="t" r="r" b="b"/>
            <a:pathLst>
              <a:path w="5705441" h="5912374">
                <a:moveTo>
                  <a:pt x="0" y="5912374"/>
                </a:moveTo>
                <a:lnTo>
                  <a:pt x="5705441" y="5912374"/>
                </a:lnTo>
                <a:lnTo>
                  <a:pt x="5705441" y="0"/>
                </a:lnTo>
                <a:lnTo>
                  <a:pt x="0" y="0"/>
                </a:lnTo>
                <a:lnTo>
                  <a:pt x="0" y="5912374"/>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18" name="Group 18"/>
          <p:cNvGrpSpPr/>
          <p:nvPr/>
        </p:nvGrpSpPr>
        <p:grpSpPr>
          <a:xfrm>
            <a:off x="12330398" y="4614024"/>
            <a:ext cx="3543453" cy="4934146"/>
            <a:chOff x="0" y="0"/>
            <a:chExt cx="4724604" cy="6578862"/>
          </a:xfrm>
        </p:grpSpPr>
        <p:grpSp>
          <p:nvGrpSpPr>
            <p:cNvPr id="19" name="Group 19"/>
            <p:cNvGrpSpPr/>
            <p:nvPr/>
          </p:nvGrpSpPr>
          <p:grpSpPr>
            <a:xfrm>
              <a:off x="0" y="981569"/>
              <a:ext cx="4724604" cy="5597293"/>
              <a:chOff x="0" y="0"/>
              <a:chExt cx="635000" cy="752292"/>
            </a:xfrm>
          </p:grpSpPr>
          <p:sp>
            <p:nvSpPr>
              <p:cNvPr id="20" name="Freeform 20"/>
              <p:cNvSpPr/>
              <p:nvPr/>
            </p:nvSpPr>
            <p:spPr>
              <a:xfrm>
                <a:off x="0" y="0"/>
                <a:ext cx="635000" cy="752292"/>
              </a:xfrm>
              <a:custGeom>
                <a:avLst/>
                <a:gdLst/>
                <a:ahLst/>
                <a:cxnLst/>
                <a:rect l="l" t="t" r="r" b="b"/>
                <a:pathLst>
                  <a:path w="635000" h="752292">
                    <a:moveTo>
                      <a:pt x="635000" y="0"/>
                    </a:moveTo>
                    <a:lnTo>
                      <a:pt x="635000" y="637992"/>
                    </a:lnTo>
                    <a:lnTo>
                      <a:pt x="317500" y="752292"/>
                    </a:lnTo>
                    <a:lnTo>
                      <a:pt x="0" y="637992"/>
                    </a:lnTo>
                    <a:lnTo>
                      <a:pt x="0" y="0"/>
                    </a:lnTo>
                    <a:lnTo>
                      <a:pt x="635000" y="0"/>
                    </a:lnTo>
                    <a:close/>
                  </a:path>
                </a:pathLst>
              </a:custGeom>
              <a:solidFill>
                <a:srgbClr val="1D5200"/>
              </a:solidFill>
            </p:spPr>
          </p:sp>
          <p:sp>
            <p:nvSpPr>
              <p:cNvPr id="21" name="TextBox 21"/>
              <p:cNvSpPr txBox="1"/>
              <p:nvPr/>
            </p:nvSpPr>
            <p:spPr>
              <a:xfrm>
                <a:off x="0" y="-76200"/>
                <a:ext cx="635000" cy="714192"/>
              </a:xfrm>
              <a:prstGeom prst="rect">
                <a:avLst/>
              </a:prstGeom>
            </p:spPr>
            <p:txBody>
              <a:bodyPr lIns="50800" tIns="50800" rIns="50800" bIns="50800" rtlCol="0" anchor="ctr"/>
              <a:lstStyle/>
              <a:p>
                <a:pPr algn="ctr">
                  <a:lnSpc>
                    <a:spcPts val="3899"/>
                  </a:lnSpc>
                </a:pPr>
                <a:endParaRPr/>
              </a:p>
            </p:txBody>
          </p:sp>
        </p:grpSp>
        <p:grpSp>
          <p:nvGrpSpPr>
            <p:cNvPr id="22" name="Group 22"/>
            <p:cNvGrpSpPr/>
            <p:nvPr/>
          </p:nvGrpSpPr>
          <p:grpSpPr>
            <a:xfrm>
              <a:off x="1380733" y="0"/>
              <a:ext cx="1963138" cy="1963138"/>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91B384"/>
              </a:solidFill>
              <a:ln w="66675" cap="sq">
                <a:solidFill>
                  <a:srgbClr val="FFFFFF"/>
                </a:solidFill>
                <a:prstDash val="solid"/>
                <a:miter/>
              </a:ln>
            </p:spPr>
          </p:sp>
          <p:sp>
            <p:nvSpPr>
              <p:cNvPr id="24" name="TextBox 24"/>
              <p:cNvSpPr txBox="1"/>
              <p:nvPr/>
            </p:nvSpPr>
            <p:spPr>
              <a:xfrm>
                <a:off x="139700" y="63500"/>
                <a:ext cx="533400" cy="609600"/>
              </a:xfrm>
              <a:prstGeom prst="rect">
                <a:avLst/>
              </a:prstGeom>
            </p:spPr>
            <p:txBody>
              <a:bodyPr lIns="50800" tIns="50800" rIns="50800" bIns="50800" rtlCol="0" anchor="ctr"/>
              <a:lstStyle/>
              <a:p>
                <a:pPr algn="ctr">
                  <a:lnSpc>
                    <a:spcPts val="3899"/>
                  </a:lnSpc>
                </a:pPr>
                <a:endParaRPr/>
              </a:p>
            </p:txBody>
          </p:sp>
        </p:grpSp>
      </p:grpSp>
      <p:sp>
        <p:nvSpPr>
          <p:cNvPr id="25" name="Freeform 25"/>
          <p:cNvSpPr/>
          <p:nvPr/>
        </p:nvSpPr>
        <p:spPr>
          <a:xfrm flipV="1">
            <a:off x="15205531" y="-905343"/>
            <a:ext cx="5705441" cy="5912374"/>
          </a:xfrm>
          <a:custGeom>
            <a:avLst/>
            <a:gdLst/>
            <a:ahLst/>
            <a:cxnLst/>
            <a:rect l="l" t="t" r="r" b="b"/>
            <a:pathLst>
              <a:path w="5705441" h="5912374">
                <a:moveTo>
                  <a:pt x="0" y="5912374"/>
                </a:moveTo>
                <a:lnTo>
                  <a:pt x="5705441" y="5912374"/>
                </a:lnTo>
                <a:lnTo>
                  <a:pt x="5705441" y="0"/>
                </a:lnTo>
                <a:lnTo>
                  <a:pt x="0" y="0"/>
                </a:lnTo>
                <a:lnTo>
                  <a:pt x="0" y="5912374"/>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26" name="Group 26"/>
          <p:cNvGrpSpPr/>
          <p:nvPr/>
        </p:nvGrpSpPr>
        <p:grpSpPr>
          <a:xfrm>
            <a:off x="13178632" y="515656"/>
            <a:ext cx="4277761" cy="3704348"/>
            <a:chOff x="0" y="0"/>
            <a:chExt cx="4282440" cy="3708400"/>
          </a:xfrm>
        </p:grpSpPr>
        <p:sp>
          <p:nvSpPr>
            <p:cNvPr id="27" name="Freeform 27"/>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5"/>
              <a:stretch>
                <a:fillRect l="-14987" r="-14987"/>
              </a:stretch>
            </a:blipFill>
            <a:ln w="38100" cap="sq">
              <a:solidFill>
                <a:srgbClr val="88A201"/>
              </a:solidFill>
              <a:prstDash val="solid"/>
              <a:miter/>
            </a:ln>
          </p:spPr>
        </p:sp>
      </p:grpSp>
      <p:sp>
        <p:nvSpPr>
          <p:cNvPr id="28" name="Freeform 28"/>
          <p:cNvSpPr/>
          <p:nvPr/>
        </p:nvSpPr>
        <p:spPr>
          <a:xfrm>
            <a:off x="3887898" y="5072618"/>
            <a:ext cx="595956" cy="556474"/>
          </a:xfrm>
          <a:custGeom>
            <a:avLst/>
            <a:gdLst/>
            <a:ahLst/>
            <a:cxnLst/>
            <a:rect l="l" t="t" r="r" b="b"/>
            <a:pathLst>
              <a:path w="595956" h="556474">
                <a:moveTo>
                  <a:pt x="0" y="0"/>
                </a:moveTo>
                <a:lnTo>
                  <a:pt x="595956" y="0"/>
                </a:lnTo>
                <a:lnTo>
                  <a:pt x="595956" y="556474"/>
                </a:lnTo>
                <a:lnTo>
                  <a:pt x="0" y="55647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29" name="Freeform 29"/>
          <p:cNvSpPr/>
          <p:nvPr/>
        </p:nvSpPr>
        <p:spPr>
          <a:xfrm>
            <a:off x="8807133" y="5072618"/>
            <a:ext cx="493175" cy="556474"/>
          </a:xfrm>
          <a:custGeom>
            <a:avLst/>
            <a:gdLst/>
            <a:ahLst/>
            <a:cxnLst/>
            <a:rect l="l" t="t" r="r" b="b"/>
            <a:pathLst>
              <a:path w="493175" h="556474">
                <a:moveTo>
                  <a:pt x="0" y="0"/>
                </a:moveTo>
                <a:lnTo>
                  <a:pt x="493175" y="0"/>
                </a:lnTo>
                <a:lnTo>
                  <a:pt x="493175" y="556474"/>
                </a:lnTo>
                <a:lnTo>
                  <a:pt x="0" y="55647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30" name="Freeform 30"/>
          <p:cNvSpPr/>
          <p:nvPr/>
        </p:nvSpPr>
        <p:spPr>
          <a:xfrm>
            <a:off x="13867014" y="5072618"/>
            <a:ext cx="470220" cy="556474"/>
          </a:xfrm>
          <a:custGeom>
            <a:avLst/>
            <a:gdLst/>
            <a:ahLst/>
            <a:cxnLst/>
            <a:rect l="l" t="t" r="r" b="b"/>
            <a:pathLst>
              <a:path w="470220" h="556474">
                <a:moveTo>
                  <a:pt x="0" y="0"/>
                </a:moveTo>
                <a:lnTo>
                  <a:pt x="470220" y="0"/>
                </a:lnTo>
                <a:lnTo>
                  <a:pt x="470220" y="556474"/>
                </a:lnTo>
                <a:lnTo>
                  <a:pt x="0" y="556474"/>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grpSp>
        <p:nvGrpSpPr>
          <p:cNvPr id="31" name="Group 31"/>
          <p:cNvGrpSpPr/>
          <p:nvPr/>
        </p:nvGrpSpPr>
        <p:grpSpPr>
          <a:xfrm>
            <a:off x="-727300" y="9788752"/>
            <a:ext cx="19760905" cy="855224"/>
            <a:chOff x="0" y="0"/>
            <a:chExt cx="26347873" cy="1140299"/>
          </a:xfrm>
        </p:grpSpPr>
        <p:sp>
          <p:nvSpPr>
            <p:cNvPr id="32" name="Freeform 32"/>
            <p:cNvSpPr/>
            <p:nvPr/>
          </p:nvSpPr>
          <p:spPr>
            <a:xfrm rot="5400000">
              <a:off x="12750946" y="-12456628"/>
              <a:ext cx="870388" cy="26323466"/>
            </a:xfrm>
            <a:custGeom>
              <a:avLst/>
              <a:gdLst/>
              <a:ahLst/>
              <a:cxnLst/>
              <a:rect l="l" t="t" r="r" b="b"/>
              <a:pathLst>
                <a:path w="870388" h="26323466">
                  <a:moveTo>
                    <a:pt x="0" y="0"/>
                  </a:moveTo>
                  <a:lnTo>
                    <a:pt x="870388" y="0"/>
                  </a:lnTo>
                  <a:lnTo>
                    <a:pt x="870388" y="26323466"/>
                  </a:lnTo>
                  <a:lnTo>
                    <a:pt x="0" y="26323466"/>
                  </a:lnTo>
                  <a:lnTo>
                    <a:pt x="0" y="0"/>
                  </a:lnTo>
                  <a:close/>
                </a:path>
              </a:pathLst>
            </a:custGeom>
            <a:blipFill>
              <a:blip r:embed="rId12">
                <a:extLst>
                  <a:ext uri="{96DAC541-7B7A-43D3-8B79-37D633B846F1}">
                    <asvg:svgBlip xmlns:asvg="http://schemas.microsoft.com/office/drawing/2016/SVG/main" xmlns="" r:embed="rId13"/>
                  </a:ext>
                </a:extLst>
              </a:blip>
              <a:stretch>
                <a:fillRect l="-232504" r="-1810994"/>
              </a:stretch>
            </a:blipFill>
          </p:spPr>
        </p:sp>
        <p:sp>
          <p:nvSpPr>
            <p:cNvPr id="33" name="Freeform 33"/>
            <p:cNvSpPr/>
            <p:nvPr/>
          </p:nvSpPr>
          <p:spPr>
            <a:xfrm rot="5400000">
              <a:off x="13090278" y="-13090278"/>
              <a:ext cx="142911" cy="26323466"/>
            </a:xfrm>
            <a:custGeom>
              <a:avLst/>
              <a:gdLst/>
              <a:ahLst/>
              <a:cxnLst/>
              <a:rect l="l" t="t" r="r" b="b"/>
              <a:pathLst>
                <a:path w="142911" h="26323466">
                  <a:moveTo>
                    <a:pt x="0" y="0"/>
                  </a:moveTo>
                  <a:lnTo>
                    <a:pt x="142910" y="0"/>
                  </a:lnTo>
                  <a:lnTo>
                    <a:pt x="142910" y="26323466"/>
                  </a:lnTo>
                  <a:lnTo>
                    <a:pt x="0" y="26323466"/>
                  </a:lnTo>
                  <a:lnTo>
                    <a:pt x="0" y="0"/>
                  </a:lnTo>
                  <a:close/>
                </a:path>
              </a:pathLst>
            </a:custGeom>
            <a:blipFill>
              <a:blip r:embed="rId14">
                <a:extLst>
                  <a:ext uri="{96DAC541-7B7A-43D3-8B79-37D633B846F1}">
                    <asvg:svgBlip xmlns:asvg="http://schemas.microsoft.com/office/drawing/2016/SVG/main" xmlns="" r:embed="rId15"/>
                  </a:ext>
                </a:extLst>
              </a:blip>
              <a:stretch>
                <a:fillRect l="-1925094" r="-11029742"/>
              </a:stretch>
            </a:blipFill>
          </p:spPr>
        </p:sp>
      </p:grpSp>
      <p:sp>
        <p:nvSpPr>
          <p:cNvPr id="34" name="Freeform 34"/>
          <p:cNvSpPr/>
          <p:nvPr/>
        </p:nvSpPr>
        <p:spPr>
          <a:xfrm rot="8100000">
            <a:off x="4753" y="-209731"/>
            <a:ext cx="722624" cy="1151592"/>
          </a:xfrm>
          <a:custGeom>
            <a:avLst/>
            <a:gdLst/>
            <a:ahLst/>
            <a:cxnLst/>
            <a:rect l="l" t="t" r="r" b="b"/>
            <a:pathLst>
              <a:path w="722624" h="1151592">
                <a:moveTo>
                  <a:pt x="0" y="0"/>
                </a:moveTo>
                <a:lnTo>
                  <a:pt x="722624" y="0"/>
                </a:lnTo>
                <a:lnTo>
                  <a:pt x="722624" y="1151592"/>
                </a:lnTo>
                <a:lnTo>
                  <a:pt x="0" y="1151592"/>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36" name="Freeform 36"/>
          <p:cNvSpPr/>
          <p:nvPr/>
        </p:nvSpPr>
        <p:spPr>
          <a:xfrm>
            <a:off x="1982311" y="967061"/>
            <a:ext cx="652211" cy="733852"/>
          </a:xfrm>
          <a:custGeom>
            <a:avLst/>
            <a:gdLst/>
            <a:ahLst/>
            <a:cxnLst/>
            <a:rect l="l" t="t" r="r" b="b"/>
            <a:pathLst>
              <a:path w="652211" h="733852">
                <a:moveTo>
                  <a:pt x="0" y="0"/>
                </a:moveTo>
                <a:lnTo>
                  <a:pt x="652211" y="0"/>
                </a:lnTo>
                <a:lnTo>
                  <a:pt x="652211" y="733852"/>
                </a:lnTo>
                <a:lnTo>
                  <a:pt x="0" y="733852"/>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37" name="TextBox 37"/>
          <p:cNvSpPr txBox="1"/>
          <p:nvPr/>
        </p:nvSpPr>
        <p:spPr>
          <a:xfrm>
            <a:off x="1992300" y="2967551"/>
            <a:ext cx="8935703" cy="1025922"/>
          </a:xfrm>
          <a:prstGeom prst="rect">
            <a:avLst/>
          </a:prstGeom>
        </p:spPr>
        <p:txBody>
          <a:bodyPr wrap="square" lIns="0" tIns="0" rIns="0" bIns="0" rtlCol="0" anchor="t">
            <a:spAutoFit/>
          </a:bodyPr>
          <a:lstStyle/>
          <a:p>
            <a:pPr>
              <a:lnSpc>
                <a:spcPts val="8000"/>
              </a:lnSpc>
            </a:pPr>
            <a:r>
              <a:rPr lang="en-US" sz="8000" b="1" spc="-240" dirty="0">
                <a:solidFill>
                  <a:srgbClr val="000000"/>
                </a:solidFill>
                <a:latin typeface="Albertus Nova Bold"/>
                <a:ea typeface="Albertus Nova Bold"/>
                <a:cs typeface="Albertus Nova Bold"/>
                <a:sym typeface="Albertus Nova Bold"/>
              </a:rPr>
              <a:t>Sensory Disabilities</a:t>
            </a:r>
          </a:p>
        </p:txBody>
      </p:sp>
      <p:sp>
        <p:nvSpPr>
          <p:cNvPr id="38" name="TextBox 38"/>
          <p:cNvSpPr txBox="1"/>
          <p:nvPr/>
        </p:nvSpPr>
        <p:spPr>
          <a:xfrm>
            <a:off x="2592372" y="6576956"/>
            <a:ext cx="3187007" cy="1017586"/>
          </a:xfrm>
          <a:prstGeom prst="rect">
            <a:avLst/>
          </a:prstGeom>
        </p:spPr>
        <p:txBody>
          <a:bodyPr lIns="0" tIns="0" rIns="0" bIns="0" rtlCol="0" anchor="t">
            <a:spAutoFit/>
          </a:bodyPr>
          <a:lstStyle/>
          <a:p>
            <a:pPr algn="ctr">
              <a:lnSpc>
                <a:spcPts val="2720"/>
              </a:lnSpc>
            </a:pPr>
            <a:r>
              <a:rPr lang="en-US" sz="1700" dirty="0">
                <a:solidFill>
                  <a:srgbClr val="FFFFFF"/>
                </a:solidFill>
                <a:latin typeface="Alilato"/>
                <a:ea typeface="Alilato"/>
                <a:cs typeface="Alilato"/>
                <a:sym typeface="Alilato"/>
              </a:rPr>
              <a:t>Wide, obstacle-free paths help visitors move safely and independently.</a:t>
            </a:r>
          </a:p>
        </p:txBody>
      </p:sp>
      <p:sp>
        <p:nvSpPr>
          <p:cNvPr id="39" name="TextBox 39"/>
          <p:cNvSpPr txBox="1"/>
          <p:nvPr/>
        </p:nvSpPr>
        <p:spPr>
          <a:xfrm>
            <a:off x="2663097" y="6090341"/>
            <a:ext cx="3045557" cy="416204"/>
          </a:xfrm>
          <a:prstGeom prst="rect">
            <a:avLst/>
          </a:prstGeom>
        </p:spPr>
        <p:txBody>
          <a:bodyPr lIns="0" tIns="0" rIns="0" bIns="0" rtlCol="0" anchor="t">
            <a:spAutoFit/>
          </a:bodyPr>
          <a:lstStyle/>
          <a:p>
            <a:pPr algn="ctr">
              <a:lnSpc>
                <a:spcPts val="3519"/>
              </a:lnSpc>
            </a:pPr>
            <a:r>
              <a:rPr lang="en-US" sz="2199" b="1" dirty="0">
                <a:solidFill>
                  <a:srgbClr val="FFFFFF"/>
                </a:solidFill>
                <a:latin typeface="Albertus Nova Bold"/>
                <a:ea typeface="Albertus Nova Bold"/>
                <a:cs typeface="Albertus Nova Bold"/>
                <a:sym typeface="Albertus Nova Bold"/>
              </a:rPr>
              <a:t>Clear Navigation</a:t>
            </a:r>
          </a:p>
        </p:txBody>
      </p:sp>
      <p:sp>
        <p:nvSpPr>
          <p:cNvPr id="40" name="TextBox 40"/>
          <p:cNvSpPr txBox="1"/>
          <p:nvPr/>
        </p:nvSpPr>
        <p:spPr>
          <a:xfrm>
            <a:off x="7772401" y="6090403"/>
            <a:ext cx="2693302" cy="448841"/>
          </a:xfrm>
          <a:prstGeom prst="rect">
            <a:avLst/>
          </a:prstGeom>
        </p:spPr>
        <p:txBody>
          <a:bodyPr wrap="square" lIns="0" tIns="0" rIns="0" bIns="0" rtlCol="0" anchor="t">
            <a:spAutoFit/>
          </a:bodyPr>
          <a:lstStyle/>
          <a:p>
            <a:pPr algn="ctr">
              <a:lnSpc>
                <a:spcPts val="3519"/>
              </a:lnSpc>
            </a:pPr>
            <a:r>
              <a:rPr lang="en-US" sz="2199" b="1" dirty="0">
                <a:solidFill>
                  <a:srgbClr val="FFFFFF"/>
                </a:solidFill>
                <a:latin typeface="Albertus Nova Bold"/>
                <a:ea typeface="Albertus Nova Bold"/>
                <a:cs typeface="Albertus Nova Bold"/>
                <a:sym typeface="Albertus Nova Bold"/>
              </a:rPr>
              <a:t>Tactile Support</a:t>
            </a:r>
          </a:p>
        </p:txBody>
      </p:sp>
      <p:sp>
        <p:nvSpPr>
          <p:cNvPr id="41" name="TextBox 41"/>
          <p:cNvSpPr txBox="1"/>
          <p:nvPr/>
        </p:nvSpPr>
        <p:spPr>
          <a:xfrm>
            <a:off x="12508621" y="6090341"/>
            <a:ext cx="3187007" cy="448841"/>
          </a:xfrm>
          <a:prstGeom prst="rect">
            <a:avLst/>
          </a:prstGeom>
        </p:spPr>
        <p:txBody>
          <a:bodyPr wrap="square" lIns="0" tIns="0" rIns="0" bIns="0" rtlCol="0" anchor="t">
            <a:spAutoFit/>
          </a:bodyPr>
          <a:lstStyle/>
          <a:p>
            <a:pPr algn="ctr">
              <a:lnSpc>
                <a:spcPts val="3519"/>
              </a:lnSpc>
            </a:pPr>
            <a:r>
              <a:rPr lang="en-US" sz="2199" b="1" dirty="0">
                <a:solidFill>
                  <a:srgbClr val="FFFFFF"/>
                </a:solidFill>
                <a:latin typeface="Albertus Nova Bold"/>
                <a:ea typeface="Albertus Nova Bold"/>
                <a:cs typeface="Albertus Nova Bold"/>
                <a:sym typeface="Albertus Nova Bold"/>
              </a:rPr>
              <a:t>Audio &amp; Visual Access</a:t>
            </a:r>
          </a:p>
        </p:txBody>
      </p:sp>
      <p:sp>
        <p:nvSpPr>
          <p:cNvPr id="43" name="TextBox 43"/>
          <p:cNvSpPr txBox="1"/>
          <p:nvPr/>
        </p:nvSpPr>
        <p:spPr>
          <a:xfrm>
            <a:off x="12508621" y="6576956"/>
            <a:ext cx="3187007" cy="1017586"/>
          </a:xfrm>
          <a:prstGeom prst="rect">
            <a:avLst/>
          </a:prstGeom>
        </p:spPr>
        <p:txBody>
          <a:bodyPr lIns="0" tIns="0" rIns="0" bIns="0" rtlCol="0" anchor="t">
            <a:spAutoFit/>
          </a:bodyPr>
          <a:lstStyle/>
          <a:p>
            <a:pPr algn="ctr">
              <a:lnSpc>
                <a:spcPts val="2720"/>
              </a:lnSpc>
            </a:pPr>
            <a:r>
              <a:rPr lang="en-US" sz="1700" dirty="0">
                <a:solidFill>
                  <a:srgbClr val="FFFFFF"/>
                </a:solidFill>
                <a:latin typeface="Alilato"/>
                <a:ea typeface="Alilato"/>
                <a:cs typeface="Alilato"/>
                <a:sym typeface="Alilato"/>
              </a:rPr>
              <a:t>Audio guides, high contrast signs and good lighting improve understanding.</a:t>
            </a:r>
          </a:p>
        </p:txBody>
      </p:sp>
      <p:sp>
        <p:nvSpPr>
          <p:cNvPr id="44" name="TextBox 44"/>
          <p:cNvSpPr txBox="1"/>
          <p:nvPr/>
        </p:nvSpPr>
        <p:spPr>
          <a:xfrm>
            <a:off x="7460539" y="6576956"/>
            <a:ext cx="3187007" cy="671338"/>
          </a:xfrm>
          <a:prstGeom prst="rect">
            <a:avLst/>
          </a:prstGeom>
        </p:spPr>
        <p:txBody>
          <a:bodyPr lIns="0" tIns="0" rIns="0" bIns="0" rtlCol="0" anchor="t">
            <a:spAutoFit/>
          </a:bodyPr>
          <a:lstStyle/>
          <a:p>
            <a:pPr algn="ctr">
              <a:lnSpc>
                <a:spcPts val="2720"/>
              </a:lnSpc>
            </a:pPr>
            <a:r>
              <a:rPr lang="en-US" sz="1700" dirty="0">
                <a:solidFill>
                  <a:srgbClr val="FFFFFF"/>
                </a:solidFill>
                <a:latin typeface="Alilato"/>
                <a:ea typeface="Alilato"/>
                <a:cs typeface="Alilato"/>
                <a:sym typeface="Alilato"/>
              </a:rPr>
              <a:t>Maps and small models allow users to explore farm layouts by touch.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40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13484464" y="0"/>
            <a:ext cx="5517874" cy="5221288"/>
          </a:xfrm>
          <a:custGeom>
            <a:avLst/>
            <a:gdLst/>
            <a:ahLst/>
            <a:cxnLst/>
            <a:rect l="l" t="t" r="r" b="b"/>
            <a:pathLst>
              <a:path w="5517874" h="5221288">
                <a:moveTo>
                  <a:pt x="0" y="0"/>
                </a:moveTo>
                <a:lnTo>
                  <a:pt x="5517874" y="0"/>
                </a:lnTo>
                <a:lnTo>
                  <a:pt x="5517874" y="5221288"/>
                </a:lnTo>
                <a:lnTo>
                  <a:pt x="0" y="5221288"/>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flipH="1">
            <a:off x="14029445" y="5143500"/>
            <a:ext cx="5390621" cy="5404131"/>
          </a:xfrm>
          <a:custGeom>
            <a:avLst/>
            <a:gdLst/>
            <a:ahLst/>
            <a:cxnLst/>
            <a:rect l="l" t="t" r="r" b="b"/>
            <a:pathLst>
              <a:path w="5390621" h="5404131">
                <a:moveTo>
                  <a:pt x="5390621" y="0"/>
                </a:moveTo>
                <a:lnTo>
                  <a:pt x="0" y="0"/>
                </a:lnTo>
                <a:lnTo>
                  <a:pt x="0" y="5404131"/>
                </a:lnTo>
                <a:lnTo>
                  <a:pt x="5390621" y="5404131"/>
                </a:lnTo>
                <a:lnTo>
                  <a:pt x="5390621"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5" name="Group 5"/>
          <p:cNvGrpSpPr/>
          <p:nvPr/>
        </p:nvGrpSpPr>
        <p:grpSpPr>
          <a:xfrm>
            <a:off x="11319200" y="2531139"/>
            <a:ext cx="6006775" cy="5201597"/>
            <a:chOff x="0" y="0"/>
            <a:chExt cx="4282440" cy="3708400"/>
          </a:xfrm>
        </p:grpSpPr>
        <p:sp>
          <p:nvSpPr>
            <p:cNvPr id="6" name="Freeform 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7"/>
              <a:stretch>
                <a:fillRect r="-29974"/>
              </a:stretch>
            </a:blipFill>
            <a:ln w="38100" cap="sq">
              <a:solidFill>
                <a:srgbClr val="88A201"/>
              </a:solidFill>
              <a:prstDash val="solid"/>
              <a:miter/>
            </a:ln>
          </p:spPr>
        </p:sp>
      </p:grpSp>
      <p:sp>
        <p:nvSpPr>
          <p:cNvPr id="7" name="Freeform 7"/>
          <p:cNvSpPr/>
          <p:nvPr/>
        </p:nvSpPr>
        <p:spPr>
          <a:xfrm>
            <a:off x="0" y="9457631"/>
            <a:ext cx="829369" cy="829369"/>
          </a:xfrm>
          <a:custGeom>
            <a:avLst/>
            <a:gdLst/>
            <a:ahLst/>
            <a:cxnLst/>
            <a:rect l="l" t="t" r="r" b="b"/>
            <a:pathLst>
              <a:path w="829369" h="829369">
                <a:moveTo>
                  <a:pt x="0" y="0"/>
                </a:moveTo>
                <a:lnTo>
                  <a:pt x="829369" y="0"/>
                </a:lnTo>
                <a:lnTo>
                  <a:pt x="829369" y="829369"/>
                </a:lnTo>
                <a:lnTo>
                  <a:pt x="0" y="829369"/>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8" name="Freeform 8"/>
          <p:cNvSpPr/>
          <p:nvPr/>
        </p:nvSpPr>
        <p:spPr>
          <a:xfrm flipH="1" flipV="1">
            <a:off x="-850078" y="-814684"/>
            <a:ext cx="2995080" cy="3056204"/>
          </a:xfrm>
          <a:custGeom>
            <a:avLst/>
            <a:gdLst/>
            <a:ahLst/>
            <a:cxnLst/>
            <a:rect l="l" t="t" r="r" b="b"/>
            <a:pathLst>
              <a:path w="2995080" h="3056204">
                <a:moveTo>
                  <a:pt x="2995080" y="3056204"/>
                </a:moveTo>
                <a:lnTo>
                  <a:pt x="0" y="3056204"/>
                </a:lnTo>
                <a:lnTo>
                  <a:pt x="0" y="0"/>
                </a:lnTo>
                <a:lnTo>
                  <a:pt x="2995080" y="0"/>
                </a:lnTo>
                <a:lnTo>
                  <a:pt x="2995080" y="3056204"/>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9" name="Freeform 9"/>
          <p:cNvSpPr/>
          <p:nvPr/>
        </p:nvSpPr>
        <p:spPr>
          <a:xfrm>
            <a:off x="8661835" y="1540310"/>
            <a:ext cx="964329" cy="974070"/>
          </a:xfrm>
          <a:custGeom>
            <a:avLst/>
            <a:gdLst/>
            <a:ahLst/>
            <a:cxnLst/>
            <a:rect l="l" t="t" r="r" b="b"/>
            <a:pathLst>
              <a:path w="964329" h="974070">
                <a:moveTo>
                  <a:pt x="0" y="0"/>
                </a:moveTo>
                <a:lnTo>
                  <a:pt x="964330" y="0"/>
                </a:lnTo>
                <a:lnTo>
                  <a:pt x="964330" y="974070"/>
                </a:lnTo>
                <a:lnTo>
                  <a:pt x="0" y="97407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a:off x="1982311" y="967061"/>
            <a:ext cx="652211" cy="733852"/>
          </a:xfrm>
          <a:custGeom>
            <a:avLst/>
            <a:gdLst/>
            <a:ahLst/>
            <a:cxnLst/>
            <a:rect l="l" t="t" r="r" b="b"/>
            <a:pathLst>
              <a:path w="652211" h="733852">
                <a:moveTo>
                  <a:pt x="0" y="0"/>
                </a:moveTo>
                <a:lnTo>
                  <a:pt x="652211" y="0"/>
                </a:lnTo>
                <a:lnTo>
                  <a:pt x="652211" y="733852"/>
                </a:lnTo>
                <a:lnTo>
                  <a:pt x="0" y="733852"/>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2" name="TextBox 12"/>
          <p:cNvSpPr txBox="1"/>
          <p:nvPr/>
        </p:nvSpPr>
        <p:spPr>
          <a:xfrm>
            <a:off x="1028700" y="2876330"/>
            <a:ext cx="8877300" cy="1436291"/>
          </a:xfrm>
          <a:prstGeom prst="rect">
            <a:avLst/>
          </a:prstGeom>
        </p:spPr>
        <p:txBody>
          <a:bodyPr wrap="square" lIns="0" tIns="0" rIns="0" bIns="0" rtlCol="0" anchor="t">
            <a:spAutoFit/>
          </a:bodyPr>
          <a:lstStyle/>
          <a:p>
            <a:pPr>
              <a:lnSpc>
                <a:spcPts val="11200"/>
              </a:lnSpc>
            </a:pPr>
            <a:r>
              <a:rPr lang="en-US" sz="8000" b="1" spc="-240" dirty="0">
                <a:solidFill>
                  <a:srgbClr val="000000"/>
                </a:solidFill>
                <a:latin typeface="Albertus Nova Bold"/>
                <a:ea typeface="Albertus Nova Bold"/>
                <a:cs typeface="Albertus Nova Bold"/>
                <a:sym typeface="Albertus Nova Bold"/>
              </a:rPr>
              <a:t>Sensory Disabilities</a:t>
            </a:r>
          </a:p>
        </p:txBody>
      </p:sp>
      <p:sp>
        <p:nvSpPr>
          <p:cNvPr id="13" name="TextBox 13"/>
          <p:cNvSpPr txBox="1"/>
          <p:nvPr/>
        </p:nvSpPr>
        <p:spPr>
          <a:xfrm>
            <a:off x="1028700" y="4577243"/>
            <a:ext cx="5067300" cy="1517723"/>
          </a:xfrm>
          <a:prstGeom prst="rect">
            <a:avLst/>
          </a:prstGeom>
        </p:spPr>
        <p:txBody>
          <a:bodyPr wrap="square" lIns="0" tIns="0" rIns="0" bIns="0" rtlCol="0" anchor="t">
            <a:spAutoFit/>
          </a:bodyPr>
          <a:lstStyle/>
          <a:p>
            <a:pPr>
              <a:lnSpc>
                <a:spcPts val="2880"/>
              </a:lnSpc>
            </a:pPr>
            <a:r>
              <a:rPr lang="en-US" sz="3200" b="1" dirty="0">
                <a:solidFill>
                  <a:srgbClr val="2A2B29"/>
                </a:solidFill>
                <a:latin typeface="Alilato"/>
                <a:ea typeface="Alilato"/>
                <a:cs typeface="Alilato"/>
                <a:sym typeface="Alilato"/>
              </a:rPr>
              <a:t>Visual </a:t>
            </a:r>
            <a:r>
              <a:rPr lang="en-US" sz="3200" b="1" dirty="0" smtClean="0">
                <a:solidFill>
                  <a:srgbClr val="2A2B29"/>
                </a:solidFill>
                <a:latin typeface="Alilato"/>
                <a:ea typeface="Alilato"/>
                <a:cs typeface="Alilato"/>
                <a:sym typeface="Alilato"/>
              </a:rPr>
              <a:t>Learning</a:t>
            </a:r>
            <a:endParaRPr lang="el-GR" sz="3200" b="1" dirty="0" smtClean="0">
              <a:solidFill>
                <a:srgbClr val="2A2B29"/>
              </a:solidFill>
              <a:latin typeface="Alilato"/>
              <a:ea typeface="Alilato"/>
              <a:cs typeface="Alilato"/>
              <a:sym typeface="Alilato"/>
            </a:endParaRPr>
          </a:p>
          <a:p>
            <a:pPr>
              <a:lnSpc>
                <a:spcPts val="2880"/>
              </a:lnSpc>
            </a:pPr>
            <a:r>
              <a:rPr lang="en-US" sz="3200" dirty="0" smtClean="0">
                <a:solidFill>
                  <a:srgbClr val="2A2B29"/>
                </a:solidFill>
                <a:latin typeface="Alilato"/>
                <a:ea typeface="Alilato"/>
                <a:cs typeface="Alilato"/>
                <a:sym typeface="Alilato"/>
              </a:rPr>
              <a:t>Pictures</a:t>
            </a:r>
            <a:r>
              <a:rPr lang="en-US" sz="3200" dirty="0">
                <a:solidFill>
                  <a:srgbClr val="2A2B29"/>
                </a:solidFill>
                <a:latin typeface="Alilato"/>
                <a:ea typeface="Alilato"/>
                <a:cs typeface="Alilato"/>
                <a:sym typeface="Alilato"/>
              </a:rPr>
              <a:t>, demonstrations and videos support understanding.</a:t>
            </a:r>
          </a:p>
        </p:txBody>
      </p:sp>
      <p:sp>
        <p:nvSpPr>
          <p:cNvPr id="14" name="TextBox 14"/>
          <p:cNvSpPr txBox="1"/>
          <p:nvPr/>
        </p:nvSpPr>
        <p:spPr>
          <a:xfrm>
            <a:off x="4548499" y="6331402"/>
            <a:ext cx="5761817" cy="1145826"/>
          </a:xfrm>
          <a:prstGeom prst="rect">
            <a:avLst/>
          </a:prstGeom>
        </p:spPr>
        <p:txBody>
          <a:bodyPr wrap="square" lIns="0" tIns="0" rIns="0" bIns="0" rtlCol="0" anchor="t">
            <a:spAutoFit/>
          </a:bodyPr>
          <a:lstStyle/>
          <a:p>
            <a:pPr>
              <a:lnSpc>
                <a:spcPts val="2880"/>
              </a:lnSpc>
            </a:pPr>
            <a:r>
              <a:rPr lang="en-US" sz="3200" b="1" dirty="0">
                <a:solidFill>
                  <a:srgbClr val="2A2B29"/>
                </a:solidFill>
                <a:latin typeface="Alilato"/>
                <a:ea typeface="Alilato"/>
                <a:cs typeface="Alilato"/>
                <a:sym typeface="Alilato"/>
              </a:rPr>
              <a:t>Written </a:t>
            </a:r>
            <a:r>
              <a:rPr lang="en-US" sz="3200" b="1" dirty="0" smtClean="0">
                <a:solidFill>
                  <a:srgbClr val="2A2B29"/>
                </a:solidFill>
                <a:latin typeface="Alilato"/>
                <a:ea typeface="Alilato"/>
                <a:cs typeface="Alilato"/>
                <a:sym typeface="Alilato"/>
              </a:rPr>
              <a:t>Information</a:t>
            </a:r>
            <a:endParaRPr lang="el-GR" sz="3200" b="1" dirty="0" smtClean="0">
              <a:solidFill>
                <a:srgbClr val="2A2B29"/>
              </a:solidFill>
              <a:latin typeface="Alilato"/>
              <a:ea typeface="Alilato"/>
              <a:cs typeface="Alilato"/>
              <a:sym typeface="Alilato"/>
            </a:endParaRPr>
          </a:p>
          <a:p>
            <a:pPr>
              <a:lnSpc>
                <a:spcPts val="2880"/>
              </a:lnSpc>
            </a:pPr>
            <a:r>
              <a:rPr lang="en-US" sz="3200" dirty="0" smtClean="0">
                <a:solidFill>
                  <a:srgbClr val="2A2B29"/>
                </a:solidFill>
                <a:latin typeface="Alilato"/>
                <a:ea typeface="Alilato"/>
                <a:cs typeface="Alilato"/>
                <a:sym typeface="Alilato"/>
              </a:rPr>
              <a:t>Instructions </a:t>
            </a:r>
            <a:r>
              <a:rPr lang="en-US" sz="3200" dirty="0">
                <a:solidFill>
                  <a:srgbClr val="2A2B29"/>
                </a:solidFill>
                <a:latin typeface="Alilato"/>
                <a:ea typeface="Alilato"/>
                <a:cs typeface="Alilato"/>
                <a:sym typeface="Alilato"/>
              </a:rPr>
              <a:t>and transcripts replace spoken explanations.</a:t>
            </a:r>
          </a:p>
        </p:txBody>
      </p:sp>
      <p:sp>
        <p:nvSpPr>
          <p:cNvPr id="15" name="TextBox 14"/>
          <p:cNvSpPr txBox="1"/>
          <p:nvPr/>
        </p:nvSpPr>
        <p:spPr>
          <a:xfrm>
            <a:off x="7025091" y="8169213"/>
            <a:ext cx="5761817" cy="1517723"/>
          </a:xfrm>
          <a:prstGeom prst="rect">
            <a:avLst/>
          </a:prstGeom>
        </p:spPr>
        <p:txBody>
          <a:bodyPr wrap="square" lIns="0" tIns="0" rIns="0" bIns="0" rtlCol="0" anchor="t">
            <a:spAutoFit/>
          </a:bodyPr>
          <a:lstStyle/>
          <a:p>
            <a:pPr>
              <a:lnSpc>
                <a:spcPts val="2880"/>
              </a:lnSpc>
            </a:pPr>
            <a:r>
              <a:rPr lang="en-US" sz="3200" b="1" dirty="0">
                <a:solidFill>
                  <a:srgbClr val="2A2B29"/>
                </a:solidFill>
                <a:latin typeface="Alilato"/>
                <a:ea typeface="Alilato"/>
                <a:cs typeface="Alilato"/>
                <a:sym typeface="Alilato"/>
              </a:rPr>
              <a:t>Communication </a:t>
            </a:r>
            <a:r>
              <a:rPr lang="en-US" sz="3200" b="1" dirty="0" smtClean="0">
                <a:solidFill>
                  <a:srgbClr val="2A2B29"/>
                </a:solidFill>
                <a:latin typeface="Alilato"/>
                <a:ea typeface="Alilato"/>
                <a:cs typeface="Alilato"/>
                <a:sym typeface="Alilato"/>
              </a:rPr>
              <a:t>Support</a:t>
            </a:r>
            <a:endParaRPr lang="el-GR" sz="3200" b="1" dirty="0" smtClean="0">
              <a:solidFill>
                <a:srgbClr val="2A2B29"/>
              </a:solidFill>
              <a:latin typeface="Alilato"/>
              <a:ea typeface="Alilato"/>
              <a:cs typeface="Alilato"/>
              <a:sym typeface="Alilato"/>
            </a:endParaRPr>
          </a:p>
          <a:p>
            <a:pPr>
              <a:lnSpc>
                <a:spcPts val="2880"/>
              </a:lnSpc>
            </a:pPr>
            <a:r>
              <a:rPr lang="en-US" sz="3200" dirty="0">
                <a:solidFill>
                  <a:srgbClr val="2A2B29"/>
                </a:solidFill>
                <a:latin typeface="Alilato"/>
                <a:ea typeface="Alilato"/>
                <a:cs typeface="Alilato"/>
                <a:sym typeface="Alilato"/>
              </a:rPr>
              <a:t>Sign language interpreters and hearing loop systems improve access</a:t>
            </a:r>
            <a:r>
              <a:rPr lang="en-US" sz="3200" dirty="0" smtClean="0">
                <a:solidFill>
                  <a:srgbClr val="2A2B29"/>
                </a:solidFill>
                <a:latin typeface="Alilato"/>
                <a:ea typeface="Alilato"/>
                <a:cs typeface="Alilato"/>
                <a:sym typeface="Alilato"/>
              </a:rPr>
              <a:t>.</a:t>
            </a:r>
            <a:endParaRPr lang="en-US" sz="3200" dirty="0">
              <a:solidFill>
                <a:srgbClr val="2A2B29"/>
              </a:solidFill>
              <a:latin typeface="Alilato"/>
              <a:ea typeface="Alilato"/>
              <a:cs typeface="Alilato"/>
              <a:sym typeface="Alila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40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Freeform 3"/>
          <p:cNvSpPr/>
          <p:nvPr/>
        </p:nvSpPr>
        <p:spPr>
          <a:xfrm>
            <a:off x="13484464" y="0"/>
            <a:ext cx="5517874" cy="5221288"/>
          </a:xfrm>
          <a:custGeom>
            <a:avLst/>
            <a:gdLst/>
            <a:ahLst/>
            <a:cxnLst/>
            <a:rect l="l" t="t" r="r" b="b"/>
            <a:pathLst>
              <a:path w="5517874" h="5221288">
                <a:moveTo>
                  <a:pt x="0" y="0"/>
                </a:moveTo>
                <a:lnTo>
                  <a:pt x="5517874" y="0"/>
                </a:lnTo>
                <a:lnTo>
                  <a:pt x="5517874" y="5221288"/>
                </a:lnTo>
                <a:lnTo>
                  <a:pt x="0" y="5221288"/>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flipH="1">
            <a:off x="14029445" y="5143500"/>
            <a:ext cx="5390621" cy="5404131"/>
          </a:xfrm>
          <a:custGeom>
            <a:avLst/>
            <a:gdLst/>
            <a:ahLst/>
            <a:cxnLst/>
            <a:rect l="l" t="t" r="r" b="b"/>
            <a:pathLst>
              <a:path w="5390621" h="5404131">
                <a:moveTo>
                  <a:pt x="5390621" y="0"/>
                </a:moveTo>
                <a:lnTo>
                  <a:pt x="0" y="0"/>
                </a:lnTo>
                <a:lnTo>
                  <a:pt x="0" y="5404131"/>
                </a:lnTo>
                <a:lnTo>
                  <a:pt x="5390621" y="5404131"/>
                </a:lnTo>
                <a:lnTo>
                  <a:pt x="5390621"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5" name="Group 5"/>
          <p:cNvGrpSpPr/>
          <p:nvPr/>
        </p:nvGrpSpPr>
        <p:grpSpPr>
          <a:xfrm>
            <a:off x="11319200" y="2531139"/>
            <a:ext cx="6006775" cy="5201597"/>
            <a:chOff x="0" y="0"/>
            <a:chExt cx="4282440" cy="3708400"/>
          </a:xfrm>
        </p:grpSpPr>
        <p:sp>
          <p:nvSpPr>
            <p:cNvPr id="6" name="Freeform 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7"/>
              <a:stretch>
                <a:fillRect r="-29974"/>
              </a:stretch>
            </a:blipFill>
            <a:ln w="38100" cap="sq">
              <a:solidFill>
                <a:srgbClr val="88A201"/>
              </a:solidFill>
              <a:prstDash val="solid"/>
              <a:miter/>
            </a:ln>
          </p:spPr>
        </p:sp>
      </p:grpSp>
      <p:sp>
        <p:nvSpPr>
          <p:cNvPr id="7" name="Freeform 7"/>
          <p:cNvSpPr/>
          <p:nvPr/>
        </p:nvSpPr>
        <p:spPr>
          <a:xfrm>
            <a:off x="0" y="9457631"/>
            <a:ext cx="829369" cy="829369"/>
          </a:xfrm>
          <a:custGeom>
            <a:avLst/>
            <a:gdLst/>
            <a:ahLst/>
            <a:cxnLst/>
            <a:rect l="l" t="t" r="r" b="b"/>
            <a:pathLst>
              <a:path w="829369" h="829369">
                <a:moveTo>
                  <a:pt x="0" y="0"/>
                </a:moveTo>
                <a:lnTo>
                  <a:pt x="829369" y="0"/>
                </a:lnTo>
                <a:lnTo>
                  <a:pt x="829369" y="829369"/>
                </a:lnTo>
                <a:lnTo>
                  <a:pt x="0" y="829369"/>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8" name="Freeform 8"/>
          <p:cNvSpPr/>
          <p:nvPr/>
        </p:nvSpPr>
        <p:spPr>
          <a:xfrm flipH="1" flipV="1">
            <a:off x="-850078" y="-814684"/>
            <a:ext cx="2995080" cy="3056204"/>
          </a:xfrm>
          <a:custGeom>
            <a:avLst/>
            <a:gdLst/>
            <a:ahLst/>
            <a:cxnLst/>
            <a:rect l="l" t="t" r="r" b="b"/>
            <a:pathLst>
              <a:path w="2995080" h="3056204">
                <a:moveTo>
                  <a:pt x="2995080" y="3056204"/>
                </a:moveTo>
                <a:lnTo>
                  <a:pt x="0" y="3056204"/>
                </a:lnTo>
                <a:lnTo>
                  <a:pt x="0" y="0"/>
                </a:lnTo>
                <a:lnTo>
                  <a:pt x="2995080" y="0"/>
                </a:lnTo>
                <a:lnTo>
                  <a:pt x="2995080" y="3056204"/>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9" name="Freeform 9"/>
          <p:cNvSpPr/>
          <p:nvPr/>
        </p:nvSpPr>
        <p:spPr>
          <a:xfrm>
            <a:off x="8661835" y="1540310"/>
            <a:ext cx="964329" cy="974070"/>
          </a:xfrm>
          <a:custGeom>
            <a:avLst/>
            <a:gdLst/>
            <a:ahLst/>
            <a:cxnLst/>
            <a:rect l="l" t="t" r="r" b="b"/>
            <a:pathLst>
              <a:path w="964329" h="974070">
                <a:moveTo>
                  <a:pt x="0" y="0"/>
                </a:moveTo>
                <a:lnTo>
                  <a:pt x="964330" y="0"/>
                </a:lnTo>
                <a:lnTo>
                  <a:pt x="964330" y="974070"/>
                </a:lnTo>
                <a:lnTo>
                  <a:pt x="0" y="97407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a:off x="1982311" y="967061"/>
            <a:ext cx="652211" cy="733852"/>
          </a:xfrm>
          <a:custGeom>
            <a:avLst/>
            <a:gdLst/>
            <a:ahLst/>
            <a:cxnLst/>
            <a:rect l="l" t="t" r="r" b="b"/>
            <a:pathLst>
              <a:path w="652211" h="733852">
                <a:moveTo>
                  <a:pt x="0" y="0"/>
                </a:moveTo>
                <a:lnTo>
                  <a:pt x="652211" y="0"/>
                </a:lnTo>
                <a:lnTo>
                  <a:pt x="652211" y="733852"/>
                </a:lnTo>
                <a:lnTo>
                  <a:pt x="0" y="733852"/>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2" name="TextBox 12"/>
          <p:cNvSpPr txBox="1"/>
          <p:nvPr/>
        </p:nvSpPr>
        <p:spPr>
          <a:xfrm>
            <a:off x="2145002" y="1441930"/>
            <a:ext cx="10290500" cy="2730556"/>
          </a:xfrm>
          <a:prstGeom prst="rect">
            <a:avLst/>
          </a:prstGeom>
        </p:spPr>
        <p:txBody>
          <a:bodyPr wrap="square" lIns="0" tIns="0" rIns="0" bIns="0" rtlCol="0" anchor="t">
            <a:spAutoFit/>
          </a:bodyPr>
          <a:lstStyle/>
          <a:p>
            <a:pPr algn="ctr">
              <a:lnSpc>
                <a:spcPts val="11200"/>
              </a:lnSpc>
            </a:pPr>
            <a:r>
              <a:rPr lang="en-US" sz="6000" b="1" spc="-240" dirty="0">
                <a:solidFill>
                  <a:srgbClr val="000000"/>
                </a:solidFill>
                <a:latin typeface="Albertus Nova Bold"/>
                <a:ea typeface="Albertus Nova Bold"/>
                <a:cs typeface="Albertus Nova Bold"/>
                <a:sym typeface="Albertus Nova Bold"/>
              </a:rPr>
              <a:t>Cognitive &amp; Developmental Disabilities</a:t>
            </a:r>
          </a:p>
        </p:txBody>
      </p:sp>
      <p:sp>
        <p:nvSpPr>
          <p:cNvPr id="13" name="TextBox 13"/>
          <p:cNvSpPr txBox="1"/>
          <p:nvPr/>
        </p:nvSpPr>
        <p:spPr>
          <a:xfrm>
            <a:off x="1028700" y="4577243"/>
            <a:ext cx="5067300" cy="1145826"/>
          </a:xfrm>
          <a:prstGeom prst="rect">
            <a:avLst/>
          </a:prstGeom>
        </p:spPr>
        <p:txBody>
          <a:bodyPr wrap="square" lIns="0" tIns="0" rIns="0" bIns="0" rtlCol="0" anchor="t">
            <a:spAutoFit/>
          </a:bodyPr>
          <a:lstStyle/>
          <a:p>
            <a:pPr>
              <a:lnSpc>
                <a:spcPts val="2880"/>
              </a:lnSpc>
            </a:pPr>
            <a:r>
              <a:rPr lang="en-US" sz="3200" b="1" dirty="0">
                <a:solidFill>
                  <a:srgbClr val="2A2B29"/>
                </a:solidFill>
                <a:latin typeface="Alilato"/>
                <a:ea typeface="Alilato"/>
                <a:cs typeface="Alilato"/>
                <a:sym typeface="Alilato"/>
              </a:rPr>
              <a:t>Simple </a:t>
            </a:r>
            <a:r>
              <a:rPr lang="en-US" sz="3200" b="1" dirty="0" smtClean="0">
                <a:solidFill>
                  <a:srgbClr val="2A2B29"/>
                </a:solidFill>
                <a:latin typeface="Alilato"/>
                <a:ea typeface="Alilato"/>
                <a:cs typeface="Alilato"/>
                <a:sym typeface="Alilato"/>
              </a:rPr>
              <a:t>Communication</a:t>
            </a:r>
            <a:endParaRPr lang="el-GR" sz="3200" b="1" dirty="0" smtClean="0">
              <a:solidFill>
                <a:srgbClr val="2A2B29"/>
              </a:solidFill>
              <a:latin typeface="Alilato"/>
              <a:ea typeface="Alilato"/>
              <a:cs typeface="Alilato"/>
              <a:sym typeface="Alilato"/>
            </a:endParaRPr>
          </a:p>
          <a:p>
            <a:pPr>
              <a:lnSpc>
                <a:spcPts val="2880"/>
              </a:lnSpc>
            </a:pPr>
            <a:r>
              <a:rPr lang="en-US" sz="3200" dirty="0">
                <a:solidFill>
                  <a:srgbClr val="2A2B29"/>
                </a:solidFill>
                <a:latin typeface="Alilato"/>
                <a:ea typeface="Alilato"/>
                <a:cs typeface="Alilato"/>
                <a:sym typeface="Alilato"/>
              </a:rPr>
              <a:t>Short and clear instructions reduce confusion.</a:t>
            </a:r>
          </a:p>
        </p:txBody>
      </p:sp>
      <p:sp>
        <p:nvSpPr>
          <p:cNvPr id="14" name="TextBox 14"/>
          <p:cNvSpPr txBox="1"/>
          <p:nvPr/>
        </p:nvSpPr>
        <p:spPr>
          <a:xfrm>
            <a:off x="4548499" y="6331402"/>
            <a:ext cx="5761817" cy="1145826"/>
          </a:xfrm>
          <a:prstGeom prst="rect">
            <a:avLst/>
          </a:prstGeom>
        </p:spPr>
        <p:txBody>
          <a:bodyPr wrap="square" lIns="0" tIns="0" rIns="0" bIns="0" rtlCol="0" anchor="t">
            <a:spAutoFit/>
          </a:bodyPr>
          <a:lstStyle/>
          <a:p>
            <a:pPr>
              <a:lnSpc>
                <a:spcPts val="2880"/>
              </a:lnSpc>
            </a:pPr>
            <a:r>
              <a:rPr lang="en-US" sz="3200" b="1" dirty="0">
                <a:solidFill>
                  <a:srgbClr val="2A2B29"/>
                </a:solidFill>
                <a:latin typeface="Alilato"/>
                <a:ea typeface="Alilato"/>
                <a:cs typeface="Alilato"/>
                <a:sym typeface="Alilato"/>
              </a:rPr>
              <a:t>Structured </a:t>
            </a:r>
            <a:r>
              <a:rPr lang="en-US" sz="3200" b="1" dirty="0" smtClean="0">
                <a:solidFill>
                  <a:srgbClr val="2A2B29"/>
                </a:solidFill>
                <a:latin typeface="Alilato"/>
                <a:ea typeface="Alilato"/>
                <a:cs typeface="Alilato"/>
                <a:sym typeface="Alilato"/>
              </a:rPr>
              <a:t>Activities</a:t>
            </a:r>
            <a:endParaRPr lang="el-GR" sz="3200" b="1" dirty="0" smtClean="0">
              <a:solidFill>
                <a:srgbClr val="2A2B29"/>
              </a:solidFill>
              <a:latin typeface="Alilato"/>
              <a:ea typeface="Alilato"/>
              <a:cs typeface="Alilato"/>
              <a:sym typeface="Alilato"/>
            </a:endParaRPr>
          </a:p>
          <a:p>
            <a:pPr>
              <a:lnSpc>
                <a:spcPts val="2880"/>
              </a:lnSpc>
            </a:pPr>
            <a:r>
              <a:rPr lang="en-US" sz="3200" dirty="0">
                <a:solidFill>
                  <a:srgbClr val="2A2B29"/>
                </a:solidFill>
                <a:latin typeface="Alilato"/>
                <a:ea typeface="Alilato"/>
                <a:cs typeface="Alilato"/>
                <a:sym typeface="Alilato"/>
              </a:rPr>
              <a:t>Predictable routines and step-by-step tasks support participation.</a:t>
            </a:r>
          </a:p>
        </p:txBody>
      </p:sp>
      <p:sp>
        <p:nvSpPr>
          <p:cNvPr id="15" name="TextBox 14"/>
          <p:cNvSpPr txBox="1"/>
          <p:nvPr/>
        </p:nvSpPr>
        <p:spPr>
          <a:xfrm>
            <a:off x="7025091" y="8169213"/>
            <a:ext cx="5761817" cy="1145826"/>
          </a:xfrm>
          <a:prstGeom prst="rect">
            <a:avLst/>
          </a:prstGeom>
        </p:spPr>
        <p:txBody>
          <a:bodyPr wrap="square" lIns="0" tIns="0" rIns="0" bIns="0" rtlCol="0" anchor="t">
            <a:spAutoFit/>
          </a:bodyPr>
          <a:lstStyle/>
          <a:p>
            <a:pPr>
              <a:lnSpc>
                <a:spcPts val="2880"/>
              </a:lnSpc>
            </a:pPr>
            <a:r>
              <a:rPr lang="en-US" sz="3200" b="1" dirty="0">
                <a:solidFill>
                  <a:srgbClr val="2A2B29"/>
                </a:solidFill>
                <a:latin typeface="Alilato"/>
                <a:ea typeface="Alilato"/>
                <a:cs typeface="Alilato"/>
                <a:sym typeface="Alilato"/>
              </a:rPr>
              <a:t>Sensory </a:t>
            </a:r>
            <a:r>
              <a:rPr lang="en-US" sz="3200" b="1" dirty="0" smtClean="0">
                <a:solidFill>
                  <a:srgbClr val="2A2B29"/>
                </a:solidFill>
                <a:latin typeface="Alilato"/>
                <a:ea typeface="Alilato"/>
                <a:cs typeface="Alilato"/>
                <a:sym typeface="Alilato"/>
              </a:rPr>
              <a:t>Comfort</a:t>
            </a:r>
            <a:endParaRPr lang="el-GR" sz="3200" b="1" dirty="0" smtClean="0">
              <a:solidFill>
                <a:srgbClr val="2A2B29"/>
              </a:solidFill>
              <a:latin typeface="Alilato"/>
              <a:ea typeface="Alilato"/>
              <a:cs typeface="Alilato"/>
              <a:sym typeface="Alilato"/>
            </a:endParaRPr>
          </a:p>
          <a:p>
            <a:pPr>
              <a:lnSpc>
                <a:spcPts val="2880"/>
              </a:lnSpc>
            </a:pPr>
            <a:r>
              <a:rPr lang="en-US" sz="3200" dirty="0">
                <a:solidFill>
                  <a:srgbClr val="2A2B29"/>
                </a:solidFill>
                <a:latin typeface="Alilato"/>
                <a:ea typeface="Alilato"/>
                <a:cs typeface="Alilato"/>
                <a:sym typeface="Alilato"/>
              </a:rPr>
              <a:t>Quiet spaces and sensory-friendly areas reduce stress.</a:t>
            </a:r>
          </a:p>
        </p:txBody>
      </p:sp>
    </p:spTree>
    <p:extLst>
      <p:ext uri="{BB962C8B-B14F-4D97-AF65-F5344CB8AC3E}">
        <p14:creationId xmlns:p14="http://schemas.microsoft.com/office/powerpoint/2010/main" val="3953425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TextBox 3"/>
          <p:cNvSpPr txBox="1"/>
          <p:nvPr/>
        </p:nvSpPr>
        <p:spPr>
          <a:xfrm>
            <a:off x="7683165" y="471713"/>
            <a:ext cx="8115300" cy="3628814"/>
          </a:xfrm>
          <a:prstGeom prst="rect">
            <a:avLst/>
          </a:prstGeom>
        </p:spPr>
        <p:txBody>
          <a:bodyPr lIns="0" tIns="0" rIns="0" bIns="0" rtlCol="0" anchor="t">
            <a:spAutoFit/>
          </a:bodyPr>
          <a:lstStyle/>
          <a:p>
            <a:pPr>
              <a:lnSpc>
                <a:spcPts val="14500"/>
              </a:lnSpc>
            </a:pPr>
            <a:r>
              <a:rPr lang="en-US" sz="10357" b="1" spc="-310" dirty="0">
                <a:solidFill>
                  <a:srgbClr val="000000"/>
                </a:solidFill>
                <a:latin typeface="Albertus Nova Bold"/>
                <a:ea typeface="Albertus Nova Bold"/>
                <a:cs typeface="Albertus Nova Bold"/>
                <a:sym typeface="Albertus Nova Bold"/>
              </a:rPr>
              <a:t>Animal Interactions</a:t>
            </a:r>
          </a:p>
        </p:txBody>
      </p:sp>
      <p:sp>
        <p:nvSpPr>
          <p:cNvPr id="4" name="Freeform 4"/>
          <p:cNvSpPr/>
          <p:nvPr/>
        </p:nvSpPr>
        <p:spPr>
          <a:xfrm flipH="1">
            <a:off x="2851769" y="9131807"/>
            <a:ext cx="2301722" cy="2310385"/>
          </a:xfrm>
          <a:custGeom>
            <a:avLst/>
            <a:gdLst/>
            <a:ahLst/>
            <a:cxnLst/>
            <a:rect l="l" t="t" r="r" b="b"/>
            <a:pathLst>
              <a:path w="2301722" h="2310385">
                <a:moveTo>
                  <a:pt x="2301722" y="0"/>
                </a:moveTo>
                <a:lnTo>
                  <a:pt x="0" y="0"/>
                </a:lnTo>
                <a:lnTo>
                  <a:pt x="0" y="2310386"/>
                </a:lnTo>
                <a:lnTo>
                  <a:pt x="2301722" y="2310386"/>
                </a:lnTo>
                <a:lnTo>
                  <a:pt x="2301722" y="0"/>
                </a:lnTo>
                <a:close/>
              </a:path>
            </a:pathLst>
          </a:custGeom>
          <a:blipFill>
            <a:blip r:embed="rId3">
              <a:extLst>
                <a:ext uri="{96DAC541-7B7A-43D3-8B79-37D633B846F1}">
                  <asvg:svgBlip xmlns:asvg="http://schemas.microsoft.com/office/drawing/2016/SVG/main" xmlns="" r:embed="rId4"/>
                </a:ext>
              </a:extLst>
            </a:blip>
            <a:stretch>
              <a:fillRect l="-192882" r="-52130" b="-245012"/>
            </a:stretch>
          </a:blipFill>
        </p:spPr>
      </p:sp>
      <p:grpSp>
        <p:nvGrpSpPr>
          <p:cNvPr id="6" name="Group 6"/>
          <p:cNvGrpSpPr/>
          <p:nvPr/>
        </p:nvGrpSpPr>
        <p:grpSpPr>
          <a:xfrm>
            <a:off x="-1462932" y="2022367"/>
            <a:ext cx="6169220" cy="8085053"/>
            <a:chOff x="0" y="0"/>
            <a:chExt cx="8225627" cy="10780071"/>
          </a:xfrm>
        </p:grpSpPr>
        <p:sp>
          <p:nvSpPr>
            <p:cNvPr id="7" name="Freeform 7"/>
            <p:cNvSpPr/>
            <p:nvPr/>
          </p:nvSpPr>
          <p:spPr>
            <a:xfrm flipH="1">
              <a:off x="2941062" y="1149801"/>
              <a:ext cx="2737059" cy="2747361"/>
            </a:xfrm>
            <a:custGeom>
              <a:avLst/>
              <a:gdLst/>
              <a:ahLst/>
              <a:cxnLst/>
              <a:rect l="l" t="t" r="r" b="b"/>
              <a:pathLst>
                <a:path w="2737059" h="2747361">
                  <a:moveTo>
                    <a:pt x="2737059" y="0"/>
                  </a:moveTo>
                  <a:lnTo>
                    <a:pt x="0" y="0"/>
                  </a:lnTo>
                  <a:lnTo>
                    <a:pt x="0" y="2747361"/>
                  </a:lnTo>
                  <a:lnTo>
                    <a:pt x="2737059" y="2747361"/>
                  </a:lnTo>
                  <a:lnTo>
                    <a:pt x="2737059" y="0"/>
                  </a:lnTo>
                  <a:close/>
                </a:path>
              </a:pathLst>
            </a:custGeom>
            <a:blipFill>
              <a:blip r:embed="rId3">
                <a:extLst>
                  <a:ext uri="{96DAC541-7B7A-43D3-8B79-37D633B846F1}">
                    <asvg:svgBlip xmlns:asvg="http://schemas.microsoft.com/office/drawing/2016/SVG/main" xmlns="" r:embed="rId4"/>
                  </a:ext>
                </a:extLst>
              </a:blip>
              <a:stretch>
                <a:fillRect l="-192882" r="-52130" b="-245012"/>
              </a:stretch>
            </a:blipFill>
          </p:spPr>
        </p:sp>
        <p:sp>
          <p:nvSpPr>
            <p:cNvPr id="8" name="Freeform 8"/>
            <p:cNvSpPr/>
            <p:nvPr/>
          </p:nvSpPr>
          <p:spPr>
            <a:xfrm flipH="1">
              <a:off x="0" y="2523482"/>
              <a:ext cx="8225627" cy="8256589"/>
            </a:xfrm>
            <a:custGeom>
              <a:avLst/>
              <a:gdLst/>
              <a:ahLst/>
              <a:cxnLst/>
              <a:rect l="l" t="t" r="r" b="b"/>
              <a:pathLst>
                <a:path w="8225627" h="8256589">
                  <a:moveTo>
                    <a:pt x="8225627" y="0"/>
                  </a:moveTo>
                  <a:lnTo>
                    <a:pt x="0" y="0"/>
                  </a:lnTo>
                  <a:lnTo>
                    <a:pt x="0" y="8256589"/>
                  </a:lnTo>
                  <a:lnTo>
                    <a:pt x="8225627" y="8256589"/>
                  </a:lnTo>
                  <a:lnTo>
                    <a:pt x="8225627"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Freeform 9"/>
            <p:cNvSpPr/>
            <p:nvPr/>
          </p:nvSpPr>
          <p:spPr>
            <a:xfrm>
              <a:off x="943911" y="0"/>
              <a:ext cx="2737059" cy="2747361"/>
            </a:xfrm>
            <a:custGeom>
              <a:avLst/>
              <a:gdLst/>
              <a:ahLst/>
              <a:cxnLst/>
              <a:rect l="l" t="t" r="r" b="b"/>
              <a:pathLst>
                <a:path w="2737059" h="2747361">
                  <a:moveTo>
                    <a:pt x="0" y="0"/>
                  </a:moveTo>
                  <a:lnTo>
                    <a:pt x="2737059" y="0"/>
                  </a:lnTo>
                  <a:lnTo>
                    <a:pt x="2737059" y="2747361"/>
                  </a:lnTo>
                  <a:lnTo>
                    <a:pt x="0" y="2747361"/>
                  </a:lnTo>
                  <a:lnTo>
                    <a:pt x="0" y="0"/>
                  </a:lnTo>
                  <a:close/>
                </a:path>
              </a:pathLst>
            </a:custGeom>
            <a:blipFill>
              <a:blip r:embed="rId3">
                <a:extLst>
                  <a:ext uri="{96DAC541-7B7A-43D3-8B79-37D633B846F1}">
                    <asvg:svgBlip xmlns:asvg="http://schemas.microsoft.com/office/drawing/2016/SVG/main" xmlns="" r:embed="rId4"/>
                  </a:ext>
                </a:extLst>
              </a:blip>
              <a:stretch>
                <a:fillRect l="-192882" r="-52130" b="-245012"/>
              </a:stretch>
            </a:blipFill>
          </p:spPr>
        </p:sp>
      </p:grpSp>
      <p:grpSp>
        <p:nvGrpSpPr>
          <p:cNvPr id="10" name="Group 10"/>
          <p:cNvGrpSpPr/>
          <p:nvPr/>
        </p:nvGrpSpPr>
        <p:grpSpPr>
          <a:xfrm>
            <a:off x="2161207" y="3352336"/>
            <a:ext cx="6239117" cy="5402794"/>
            <a:chOff x="0" y="0"/>
            <a:chExt cx="4282440" cy="3708400"/>
          </a:xfrm>
        </p:grpSpPr>
        <p:sp>
          <p:nvSpPr>
            <p:cNvPr id="11" name="Freeform 11"/>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5"/>
              <a:stretch>
                <a:fillRect l="-5245" r="-24728"/>
              </a:stretch>
            </a:blipFill>
            <a:ln w="38100" cap="sq">
              <a:solidFill>
                <a:srgbClr val="88A201"/>
              </a:solidFill>
              <a:prstDash val="solid"/>
              <a:miter/>
            </a:ln>
          </p:spPr>
        </p:sp>
      </p:grpSp>
      <p:sp>
        <p:nvSpPr>
          <p:cNvPr id="12" name="Freeform 12"/>
          <p:cNvSpPr/>
          <p:nvPr/>
        </p:nvSpPr>
        <p:spPr>
          <a:xfrm>
            <a:off x="15081306" y="7146893"/>
            <a:ext cx="3878261" cy="3611630"/>
          </a:xfrm>
          <a:custGeom>
            <a:avLst/>
            <a:gdLst/>
            <a:ahLst/>
            <a:cxnLst/>
            <a:rect l="l" t="t" r="r" b="b"/>
            <a:pathLst>
              <a:path w="3878261" h="3611630">
                <a:moveTo>
                  <a:pt x="0" y="0"/>
                </a:moveTo>
                <a:lnTo>
                  <a:pt x="3878261" y="0"/>
                </a:lnTo>
                <a:lnTo>
                  <a:pt x="3878261" y="3611631"/>
                </a:lnTo>
                <a:lnTo>
                  <a:pt x="0" y="3611631"/>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3" name="Freeform 13"/>
          <p:cNvSpPr/>
          <p:nvPr/>
        </p:nvSpPr>
        <p:spPr>
          <a:xfrm flipH="1">
            <a:off x="14230272" y="-261765"/>
            <a:ext cx="4096084" cy="1228825"/>
          </a:xfrm>
          <a:custGeom>
            <a:avLst/>
            <a:gdLst/>
            <a:ahLst/>
            <a:cxnLst/>
            <a:rect l="l" t="t" r="r" b="b"/>
            <a:pathLst>
              <a:path w="4096084" h="1228825">
                <a:moveTo>
                  <a:pt x="4096084" y="0"/>
                </a:moveTo>
                <a:lnTo>
                  <a:pt x="0" y="0"/>
                </a:lnTo>
                <a:lnTo>
                  <a:pt x="0" y="1228826"/>
                </a:lnTo>
                <a:lnTo>
                  <a:pt x="4096084" y="1228826"/>
                </a:lnTo>
                <a:lnTo>
                  <a:pt x="4096084"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4" name="Freeform 14"/>
          <p:cNvSpPr/>
          <p:nvPr/>
        </p:nvSpPr>
        <p:spPr>
          <a:xfrm>
            <a:off x="1982311" y="967061"/>
            <a:ext cx="652211" cy="733852"/>
          </a:xfrm>
          <a:custGeom>
            <a:avLst/>
            <a:gdLst/>
            <a:ahLst/>
            <a:cxnLst/>
            <a:rect l="l" t="t" r="r" b="b"/>
            <a:pathLst>
              <a:path w="652211" h="733852">
                <a:moveTo>
                  <a:pt x="0" y="0"/>
                </a:moveTo>
                <a:lnTo>
                  <a:pt x="652211" y="0"/>
                </a:lnTo>
                <a:lnTo>
                  <a:pt x="652211" y="733852"/>
                </a:lnTo>
                <a:lnTo>
                  <a:pt x="0" y="733852"/>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5" name="TextBox 15"/>
          <p:cNvSpPr txBox="1"/>
          <p:nvPr/>
        </p:nvSpPr>
        <p:spPr>
          <a:xfrm>
            <a:off x="8640508" y="4082888"/>
            <a:ext cx="7912956" cy="5170646"/>
          </a:xfrm>
          <a:prstGeom prst="rect">
            <a:avLst/>
          </a:prstGeom>
        </p:spPr>
        <p:txBody>
          <a:bodyPr wrap="square" lIns="0" tIns="0" rIns="0" bIns="0" rtlCol="0" anchor="t">
            <a:spAutoFit/>
          </a:bodyPr>
          <a:lstStyle/>
          <a:p>
            <a:pPr marL="514350" indent="-514350">
              <a:lnSpc>
                <a:spcPct val="150000"/>
              </a:lnSpc>
              <a:buFont typeface="Wingdings" panose="05000000000000000000" pitchFamily="2" charset="2"/>
              <a:buChar char="ü"/>
            </a:pPr>
            <a:r>
              <a:rPr lang="en-US" sz="3200" dirty="0">
                <a:solidFill>
                  <a:srgbClr val="000000"/>
                </a:solidFill>
                <a:latin typeface="Alilato"/>
                <a:ea typeface="Alilato"/>
                <a:cs typeface="Alilato"/>
                <a:sym typeface="Alilato"/>
              </a:rPr>
              <a:t>Guided </a:t>
            </a:r>
            <a:r>
              <a:rPr lang="en-US" sz="3200" dirty="0" smtClean="0">
                <a:solidFill>
                  <a:srgbClr val="000000"/>
                </a:solidFill>
                <a:latin typeface="Alilato"/>
                <a:ea typeface="Alilato"/>
                <a:cs typeface="Alilato"/>
                <a:sym typeface="Alilato"/>
              </a:rPr>
              <a:t>Contact</a:t>
            </a:r>
            <a:endParaRPr lang="el-GR" sz="3200" dirty="0" smtClean="0">
              <a:solidFill>
                <a:srgbClr val="000000"/>
              </a:solidFill>
              <a:latin typeface="Alilato"/>
              <a:ea typeface="Alilato"/>
              <a:cs typeface="Alilato"/>
              <a:sym typeface="Alilato"/>
            </a:endParaRPr>
          </a:p>
          <a:p>
            <a:pPr>
              <a:lnSpc>
                <a:spcPct val="150000"/>
              </a:lnSpc>
            </a:pPr>
            <a:r>
              <a:rPr lang="en-US" sz="3200" dirty="0" smtClean="0">
                <a:solidFill>
                  <a:srgbClr val="000000"/>
                </a:solidFill>
                <a:latin typeface="Alilato"/>
                <a:ea typeface="Alilato"/>
                <a:cs typeface="Alilato"/>
                <a:sym typeface="Alilato"/>
              </a:rPr>
              <a:t>Staff </a:t>
            </a:r>
            <a:r>
              <a:rPr lang="en-US" sz="3200" dirty="0">
                <a:solidFill>
                  <a:srgbClr val="000000"/>
                </a:solidFill>
                <a:latin typeface="Alilato"/>
                <a:ea typeface="Alilato"/>
                <a:cs typeface="Alilato"/>
                <a:sym typeface="Alilato"/>
              </a:rPr>
              <a:t>lead safe and calm animal interactions</a:t>
            </a:r>
            <a:r>
              <a:rPr lang="en-US" sz="3200" dirty="0" smtClean="0">
                <a:solidFill>
                  <a:srgbClr val="000000"/>
                </a:solidFill>
                <a:latin typeface="Alilato"/>
                <a:ea typeface="Alilato"/>
                <a:cs typeface="Alilato"/>
                <a:sym typeface="Alilato"/>
              </a:rPr>
              <a:t>.</a:t>
            </a:r>
            <a:endParaRPr lang="el-GR" sz="3200" dirty="0" smtClean="0">
              <a:solidFill>
                <a:srgbClr val="000000"/>
              </a:solidFill>
              <a:latin typeface="Alilato"/>
              <a:ea typeface="Alilato"/>
              <a:cs typeface="Alilato"/>
              <a:sym typeface="Alilato"/>
            </a:endParaRPr>
          </a:p>
          <a:p>
            <a:pPr marL="514350" indent="-514350">
              <a:lnSpc>
                <a:spcPct val="150000"/>
              </a:lnSpc>
              <a:buFont typeface="Wingdings" panose="05000000000000000000" pitchFamily="2" charset="2"/>
              <a:buChar char="ü"/>
            </a:pPr>
            <a:r>
              <a:rPr lang="en-US" sz="3200" dirty="0" smtClean="0">
                <a:solidFill>
                  <a:srgbClr val="000000"/>
                </a:solidFill>
                <a:latin typeface="Alilato"/>
                <a:ea typeface="Alilato"/>
                <a:cs typeface="Alilato"/>
                <a:sym typeface="Alilato"/>
              </a:rPr>
              <a:t>Clear Boundaries</a:t>
            </a:r>
            <a:endParaRPr lang="el-GR" sz="3200" dirty="0" smtClean="0">
              <a:solidFill>
                <a:srgbClr val="000000"/>
              </a:solidFill>
              <a:latin typeface="Alilato"/>
              <a:ea typeface="Alilato"/>
              <a:cs typeface="Alilato"/>
              <a:sym typeface="Alilato"/>
            </a:endParaRPr>
          </a:p>
          <a:p>
            <a:pPr>
              <a:lnSpc>
                <a:spcPct val="150000"/>
              </a:lnSpc>
            </a:pPr>
            <a:r>
              <a:rPr lang="en-US" sz="3200" dirty="0" smtClean="0">
                <a:solidFill>
                  <a:srgbClr val="000000"/>
                </a:solidFill>
                <a:latin typeface="Alilato"/>
                <a:ea typeface="Alilato"/>
                <a:cs typeface="Alilato"/>
                <a:sym typeface="Alilato"/>
              </a:rPr>
              <a:t>Visual </a:t>
            </a:r>
            <a:r>
              <a:rPr lang="en-US" sz="3200" dirty="0">
                <a:solidFill>
                  <a:srgbClr val="000000"/>
                </a:solidFill>
                <a:latin typeface="Alilato"/>
                <a:ea typeface="Alilato"/>
                <a:cs typeface="Alilato"/>
                <a:sym typeface="Alilato"/>
              </a:rPr>
              <a:t>cues show where visitors should stand</a:t>
            </a:r>
            <a:r>
              <a:rPr lang="en-US" sz="3200" dirty="0" smtClean="0">
                <a:solidFill>
                  <a:srgbClr val="000000"/>
                </a:solidFill>
                <a:latin typeface="Alilato"/>
                <a:ea typeface="Alilato"/>
                <a:cs typeface="Alilato"/>
                <a:sym typeface="Alilato"/>
              </a:rPr>
              <a:t>.</a:t>
            </a:r>
            <a:endParaRPr lang="el-GR" sz="3200" dirty="0" smtClean="0">
              <a:solidFill>
                <a:srgbClr val="000000"/>
              </a:solidFill>
              <a:latin typeface="Alilato"/>
              <a:ea typeface="Alilato"/>
              <a:cs typeface="Alilato"/>
              <a:sym typeface="Alilato"/>
            </a:endParaRPr>
          </a:p>
          <a:p>
            <a:pPr marL="514350" indent="-514350">
              <a:lnSpc>
                <a:spcPct val="150000"/>
              </a:lnSpc>
              <a:buFont typeface="Wingdings" panose="05000000000000000000" pitchFamily="2" charset="2"/>
              <a:buChar char="ü"/>
            </a:pPr>
            <a:r>
              <a:rPr lang="en-US" sz="3200" dirty="0" smtClean="0">
                <a:solidFill>
                  <a:srgbClr val="000000"/>
                </a:solidFill>
                <a:latin typeface="Alilato"/>
                <a:ea typeface="Alilato"/>
                <a:cs typeface="Alilato"/>
                <a:sym typeface="Alilato"/>
              </a:rPr>
              <a:t>Step-by-Step Support</a:t>
            </a:r>
            <a:endParaRPr lang="el-GR" sz="3200" dirty="0" smtClean="0">
              <a:solidFill>
                <a:srgbClr val="000000"/>
              </a:solidFill>
              <a:latin typeface="Alilato"/>
              <a:ea typeface="Alilato"/>
              <a:cs typeface="Alilato"/>
              <a:sym typeface="Alilato"/>
            </a:endParaRPr>
          </a:p>
          <a:p>
            <a:pPr>
              <a:lnSpc>
                <a:spcPct val="150000"/>
              </a:lnSpc>
            </a:pPr>
            <a:r>
              <a:rPr lang="en-US" sz="3200" dirty="0" smtClean="0">
                <a:solidFill>
                  <a:srgbClr val="000000"/>
                </a:solidFill>
                <a:latin typeface="Alilato"/>
                <a:ea typeface="Alilato"/>
                <a:cs typeface="Alilato"/>
                <a:sym typeface="Alilato"/>
              </a:rPr>
              <a:t>Simple </a:t>
            </a:r>
            <a:r>
              <a:rPr lang="en-US" sz="3200" dirty="0">
                <a:solidFill>
                  <a:srgbClr val="000000"/>
                </a:solidFill>
                <a:latin typeface="Alilato"/>
                <a:ea typeface="Alilato"/>
                <a:cs typeface="Alilato"/>
                <a:sym typeface="Alilato"/>
              </a:rPr>
              <a:t>visual guides explain how to interact with animals.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04800" y="428534"/>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3" name="TextBox 3"/>
          <p:cNvSpPr txBox="1"/>
          <p:nvPr/>
        </p:nvSpPr>
        <p:spPr>
          <a:xfrm>
            <a:off x="2226259" y="9347514"/>
            <a:ext cx="3733114" cy="371897"/>
          </a:xfrm>
          <a:prstGeom prst="rect">
            <a:avLst/>
          </a:prstGeom>
        </p:spPr>
        <p:txBody>
          <a:bodyPr wrap="square" lIns="0" tIns="0" rIns="0" bIns="0" rtlCol="0" anchor="t">
            <a:spAutoFit/>
          </a:bodyPr>
          <a:lstStyle/>
          <a:p>
            <a:pPr algn="ctr">
              <a:lnSpc>
                <a:spcPts val="2880"/>
              </a:lnSpc>
            </a:pPr>
            <a:r>
              <a:rPr lang="en-US" dirty="0">
                <a:solidFill>
                  <a:srgbClr val="2A2B29"/>
                </a:solidFill>
                <a:latin typeface="Albertus Nova"/>
                <a:ea typeface="Albertus Nova"/>
                <a:cs typeface="Albertus Nova"/>
                <a:sym typeface="Albertus Nova"/>
              </a:rPr>
              <a:t>https://greenagritainment.com/</a:t>
            </a:r>
            <a:endParaRPr lang="en-US" sz="1800" dirty="0">
              <a:solidFill>
                <a:srgbClr val="2A2B29"/>
              </a:solidFill>
              <a:latin typeface="Albertus Nova"/>
              <a:ea typeface="Albertus Nova"/>
              <a:cs typeface="Albertus Nova"/>
              <a:sym typeface="Albertus Nova"/>
            </a:endParaRPr>
          </a:p>
        </p:txBody>
      </p:sp>
      <p:sp>
        <p:nvSpPr>
          <p:cNvPr id="4" name="Freeform 4"/>
          <p:cNvSpPr/>
          <p:nvPr/>
        </p:nvSpPr>
        <p:spPr>
          <a:xfrm>
            <a:off x="13850526" y="0"/>
            <a:ext cx="5282918" cy="5269711"/>
          </a:xfrm>
          <a:custGeom>
            <a:avLst/>
            <a:gdLst/>
            <a:ahLst/>
            <a:cxnLst/>
            <a:rect l="l" t="t" r="r" b="b"/>
            <a:pathLst>
              <a:path w="5282918" h="5269711">
                <a:moveTo>
                  <a:pt x="0" y="0"/>
                </a:moveTo>
                <a:lnTo>
                  <a:pt x="5282918" y="0"/>
                </a:lnTo>
                <a:lnTo>
                  <a:pt x="5282918" y="5269711"/>
                </a:lnTo>
                <a:lnTo>
                  <a:pt x="0" y="5269711"/>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5" name="Freeform 5"/>
          <p:cNvSpPr/>
          <p:nvPr/>
        </p:nvSpPr>
        <p:spPr>
          <a:xfrm flipV="1">
            <a:off x="13005082" y="5572034"/>
            <a:ext cx="5282918" cy="5269711"/>
          </a:xfrm>
          <a:custGeom>
            <a:avLst/>
            <a:gdLst/>
            <a:ahLst/>
            <a:cxnLst/>
            <a:rect l="l" t="t" r="r" b="b"/>
            <a:pathLst>
              <a:path w="5282918" h="5269711">
                <a:moveTo>
                  <a:pt x="0" y="5269711"/>
                </a:moveTo>
                <a:lnTo>
                  <a:pt x="5282918" y="5269711"/>
                </a:lnTo>
                <a:lnTo>
                  <a:pt x="5282918" y="0"/>
                </a:lnTo>
                <a:lnTo>
                  <a:pt x="0" y="0"/>
                </a:lnTo>
                <a:lnTo>
                  <a:pt x="0" y="5269711"/>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6" name="Group 6"/>
          <p:cNvGrpSpPr/>
          <p:nvPr/>
        </p:nvGrpSpPr>
        <p:grpSpPr>
          <a:xfrm>
            <a:off x="10539310" y="1778384"/>
            <a:ext cx="6924865" cy="5996621"/>
            <a:chOff x="0" y="0"/>
            <a:chExt cx="4282440" cy="3708400"/>
          </a:xfrm>
        </p:grpSpPr>
        <p:sp>
          <p:nvSpPr>
            <p:cNvPr id="7" name="Freeform 7"/>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5"/>
              <a:stretch>
                <a:fillRect l="-14987" r="-14987"/>
              </a:stretch>
            </a:blipFill>
            <a:ln w="38100" cap="sq">
              <a:solidFill>
                <a:srgbClr val="88A201"/>
              </a:solidFill>
              <a:prstDash val="solid"/>
              <a:miter/>
            </a:ln>
          </p:spPr>
        </p:sp>
      </p:grpSp>
      <p:grpSp>
        <p:nvGrpSpPr>
          <p:cNvPr id="8" name="Group 8"/>
          <p:cNvGrpSpPr/>
          <p:nvPr/>
        </p:nvGrpSpPr>
        <p:grpSpPr>
          <a:xfrm>
            <a:off x="-1583429" y="8776547"/>
            <a:ext cx="7542801" cy="1141933"/>
            <a:chOff x="0" y="-76200"/>
            <a:chExt cx="1903395" cy="300756"/>
          </a:xfrm>
        </p:grpSpPr>
        <p:sp>
          <p:nvSpPr>
            <p:cNvPr id="9" name="Freeform 9"/>
            <p:cNvSpPr/>
            <p:nvPr/>
          </p:nvSpPr>
          <p:spPr>
            <a:xfrm>
              <a:off x="961569" y="26123"/>
              <a:ext cx="941826" cy="198433"/>
            </a:xfrm>
            <a:custGeom>
              <a:avLst/>
              <a:gdLst/>
              <a:ahLst/>
              <a:cxnLst/>
              <a:rect l="l" t="t" r="r" b="b"/>
              <a:pathLst>
                <a:path w="941826" h="198433">
                  <a:moveTo>
                    <a:pt x="99216" y="0"/>
                  </a:moveTo>
                  <a:lnTo>
                    <a:pt x="842609" y="0"/>
                  </a:lnTo>
                  <a:cubicBezTo>
                    <a:pt x="897405" y="0"/>
                    <a:pt x="941826" y="44421"/>
                    <a:pt x="941826" y="99216"/>
                  </a:cubicBezTo>
                  <a:lnTo>
                    <a:pt x="941826" y="99216"/>
                  </a:lnTo>
                  <a:cubicBezTo>
                    <a:pt x="941826" y="125530"/>
                    <a:pt x="931373" y="150766"/>
                    <a:pt x="912766" y="169373"/>
                  </a:cubicBezTo>
                  <a:cubicBezTo>
                    <a:pt x="894159" y="187980"/>
                    <a:pt x="868923" y="198433"/>
                    <a:pt x="842609" y="198433"/>
                  </a:cubicBezTo>
                  <a:lnTo>
                    <a:pt x="99216" y="198433"/>
                  </a:lnTo>
                  <a:cubicBezTo>
                    <a:pt x="44421" y="198433"/>
                    <a:pt x="0" y="154012"/>
                    <a:pt x="0" y="99216"/>
                  </a:cubicBezTo>
                  <a:lnTo>
                    <a:pt x="0" y="99216"/>
                  </a:lnTo>
                  <a:cubicBezTo>
                    <a:pt x="0" y="44421"/>
                    <a:pt x="44421" y="0"/>
                    <a:pt x="99216" y="0"/>
                  </a:cubicBezTo>
                  <a:close/>
                </a:path>
              </a:pathLst>
            </a:custGeom>
            <a:solidFill>
              <a:srgbClr val="000000">
                <a:alpha val="0"/>
              </a:srgbClr>
            </a:solidFill>
            <a:ln w="28575" cap="rnd">
              <a:solidFill>
                <a:srgbClr val="000000"/>
              </a:solidFill>
              <a:prstDash val="solid"/>
              <a:round/>
            </a:ln>
          </p:spPr>
        </p:sp>
        <p:sp>
          <p:nvSpPr>
            <p:cNvPr id="10" name="TextBox 10"/>
            <p:cNvSpPr txBox="1"/>
            <p:nvPr/>
          </p:nvSpPr>
          <p:spPr>
            <a:xfrm>
              <a:off x="0" y="-76200"/>
              <a:ext cx="941826" cy="274633"/>
            </a:xfrm>
            <a:prstGeom prst="rect">
              <a:avLst/>
            </a:prstGeom>
          </p:spPr>
          <p:txBody>
            <a:bodyPr lIns="50800" tIns="50800" rIns="50800" bIns="50800" rtlCol="0" anchor="ctr"/>
            <a:lstStyle/>
            <a:p>
              <a:pPr algn="ctr">
                <a:lnSpc>
                  <a:spcPts val="3899"/>
                </a:lnSpc>
              </a:pPr>
              <a:endParaRPr/>
            </a:p>
          </p:txBody>
        </p:sp>
      </p:grpSp>
      <p:sp>
        <p:nvSpPr>
          <p:cNvPr id="11" name="Freeform 11"/>
          <p:cNvSpPr/>
          <p:nvPr/>
        </p:nvSpPr>
        <p:spPr>
          <a:xfrm>
            <a:off x="0" y="9082101"/>
            <a:ext cx="1204899" cy="1204899"/>
          </a:xfrm>
          <a:custGeom>
            <a:avLst/>
            <a:gdLst/>
            <a:ahLst/>
            <a:cxnLst/>
            <a:rect l="l" t="t" r="r" b="b"/>
            <a:pathLst>
              <a:path w="1204899" h="1204899">
                <a:moveTo>
                  <a:pt x="0" y="0"/>
                </a:moveTo>
                <a:lnTo>
                  <a:pt x="1204899" y="0"/>
                </a:lnTo>
                <a:lnTo>
                  <a:pt x="1204899" y="1204899"/>
                </a:lnTo>
                <a:lnTo>
                  <a:pt x="0" y="120489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2" name="Freeform 12"/>
          <p:cNvSpPr/>
          <p:nvPr/>
        </p:nvSpPr>
        <p:spPr>
          <a:xfrm rot="-5400000">
            <a:off x="8945793" y="1631539"/>
            <a:ext cx="396413" cy="1026313"/>
          </a:xfrm>
          <a:custGeom>
            <a:avLst/>
            <a:gdLst/>
            <a:ahLst/>
            <a:cxnLst/>
            <a:rect l="l" t="t" r="r" b="b"/>
            <a:pathLst>
              <a:path w="396413" h="1026313">
                <a:moveTo>
                  <a:pt x="0" y="0"/>
                </a:moveTo>
                <a:lnTo>
                  <a:pt x="396414" y="0"/>
                </a:lnTo>
                <a:lnTo>
                  <a:pt x="396414" y="1026312"/>
                </a:lnTo>
                <a:lnTo>
                  <a:pt x="0" y="102631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4" name="Freeform 14"/>
          <p:cNvSpPr/>
          <p:nvPr/>
        </p:nvSpPr>
        <p:spPr>
          <a:xfrm>
            <a:off x="1982311" y="967061"/>
            <a:ext cx="652211" cy="733852"/>
          </a:xfrm>
          <a:custGeom>
            <a:avLst/>
            <a:gdLst/>
            <a:ahLst/>
            <a:cxnLst/>
            <a:rect l="l" t="t" r="r" b="b"/>
            <a:pathLst>
              <a:path w="652211" h="733852">
                <a:moveTo>
                  <a:pt x="0" y="0"/>
                </a:moveTo>
                <a:lnTo>
                  <a:pt x="652211" y="0"/>
                </a:lnTo>
                <a:lnTo>
                  <a:pt x="652211" y="733852"/>
                </a:lnTo>
                <a:lnTo>
                  <a:pt x="0" y="733852"/>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5" name="TextBox 15"/>
          <p:cNvSpPr txBox="1"/>
          <p:nvPr/>
        </p:nvSpPr>
        <p:spPr>
          <a:xfrm>
            <a:off x="3247053" y="949534"/>
            <a:ext cx="10393779" cy="2821285"/>
          </a:xfrm>
          <a:prstGeom prst="rect">
            <a:avLst/>
          </a:prstGeom>
        </p:spPr>
        <p:txBody>
          <a:bodyPr wrap="square" lIns="0" tIns="0" rIns="0" bIns="0" rtlCol="0" anchor="t">
            <a:spAutoFit/>
          </a:bodyPr>
          <a:lstStyle/>
          <a:p>
            <a:pPr>
              <a:lnSpc>
                <a:spcPts val="11000"/>
              </a:lnSpc>
            </a:pPr>
            <a:r>
              <a:rPr lang="en-US" sz="11000" b="1" spc="-330" dirty="0">
                <a:solidFill>
                  <a:srgbClr val="000000"/>
                </a:solidFill>
                <a:latin typeface="Albertus Nova Bold"/>
                <a:ea typeface="Albertus Nova Bold"/>
                <a:cs typeface="Albertus Nova Bold"/>
                <a:sym typeface="Albertus Nova Bold"/>
              </a:rPr>
              <a:t>Farm Visit Adaptations</a:t>
            </a:r>
          </a:p>
        </p:txBody>
      </p:sp>
      <p:sp>
        <p:nvSpPr>
          <p:cNvPr id="16" name="TextBox 16"/>
          <p:cNvSpPr txBox="1"/>
          <p:nvPr/>
        </p:nvSpPr>
        <p:spPr>
          <a:xfrm>
            <a:off x="1546163" y="4104249"/>
            <a:ext cx="8194722" cy="4524315"/>
          </a:xfrm>
          <a:prstGeom prst="rect">
            <a:avLst/>
          </a:prstGeom>
        </p:spPr>
        <p:txBody>
          <a:bodyPr wrap="square" lIns="0" tIns="0" rIns="0" bIns="0" rtlCol="0" anchor="t">
            <a:spAutoFit/>
          </a:bodyPr>
          <a:lstStyle/>
          <a:p>
            <a:pPr marL="457200" indent="-457200">
              <a:lnSpc>
                <a:spcPct val="150000"/>
              </a:lnSpc>
              <a:buFont typeface="Wingdings" panose="05000000000000000000" pitchFamily="2" charset="2"/>
              <a:buChar char="ü"/>
            </a:pPr>
            <a:r>
              <a:rPr lang="en-US" sz="2800" b="1" dirty="0">
                <a:solidFill>
                  <a:srgbClr val="2A2B29"/>
                </a:solidFill>
                <a:latin typeface="Alilato"/>
                <a:ea typeface="Alilato"/>
                <a:cs typeface="Alilato"/>
                <a:sym typeface="Alilato"/>
              </a:rPr>
              <a:t>Easy </a:t>
            </a:r>
            <a:r>
              <a:rPr lang="en-US" sz="2800" b="1" dirty="0" smtClean="0">
                <a:solidFill>
                  <a:srgbClr val="2A2B29"/>
                </a:solidFill>
                <a:latin typeface="Alilato"/>
                <a:ea typeface="Alilato"/>
                <a:cs typeface="Alilato"/>
                <a:sym typeface="Alilato"/>
              </a:rPr>
              <a:t>Participation</a:t>
            </a:r>
            <a:endParaRPr lang="el-GR" sz="2800" b="1" dirty="0" smtClean="0">
              <a:solidFill>
                <a:srgbClr val="2A2B29"/>
              </a:solidFill>
              <a:latin typeface="Alilato"/>
              <a:ea typeface="Alilato"/>
              <a:cs typeface="Alilato"/>
              <a:sym typeface="Alilato"/>
            </a:endParaRPr>
          </a:p>
          <a:p>
            <a:pPr>
              <a:lnSpc>
                <a:spcPct val="150000"/>
              </a:lnSpc>
            </a:pPr>
            <a:r>
              <a:rPr lang="en-US" sz="2800" dirty="0" smtClean="0">
                <a:solidFill>
                  <a:srgbClr val="2A2B29"/>
                </a:solidFill>
                <a:latin typeface="Alilato"/>
                <a:ea typeface="Alilato"/>
                <a:cs typeface="Alilato"/>
                <a:sym typeface="Alilato"/>
              </a:rPr>
              <a:t>Pre-packed </a:t>
            </a:r>
            <a:r>
              <a:rPr lang="en-US" sz="2800" dirty="0">
                <a:solidFill>
                  <a:srgbClr val="2A2B29"/>
                </a:solidFill>
                <a:latin typeface="Alilato"/>
                <a:ea typeface="Alilato"/>
                <a:cs typeface="Alilato"/>
                <a:sym typeface="Alilato"/>
              </a:rPr>
              <a:t>produce allows everyone to join harvesting activities</a:t>
            </a:r>
            <a:r>
              <a:rPr lang="en-US" sz="2800" dirty="0" smtClean="0">
                <a:solidFill>
                  <a:srgbClr val="2A2B29"/>
                </a:solidFill>
                <a:latin typeface="Alilato"/>
                <a:ea typeface="Alilato"/>
                <a:cs typeface="Alilato"/>
                <a:sym typeface="Alilato"/>
              </a:rPr>
              <a:t>.</a:t>
            </a:r>
            <a:endParaRPr lang="el-GR" sz="2800" dirty="0" smtClean="0">
              <a:solidFill>
                <a:srgbClr val="2A2B29"/>
              </a:solidFill>
              <a:latin typeface="Alilato"/>
              <a:ea typeface="Alilato"/>
              <a:cs typeface="Alilato"/>
              <a:sym typeface="Alilato"/>
            </a:endParaRPr>
          </a:p>
          <a:p>
            <a:pPr marL="457200" indent="-457200">
              <a:lnSpc>
                <a:spcPct val="150000"/>
              </a:lnSpc>
              <a:buFont typeface="Wingdings" panose="05000000000000000000" pitchFamily="2" charset="2"/>
              <a:buChar char="ü"/>
            </a:pPr>
            <a:r>
              <a:rPr lang="en-US" sz="2800" b="1" dirty="0" smtClean="0">
                <a:solidFill>
                  <a:srgbClr val="2A2B29"/>
                </a:solidFill>
                <a:latin typeface="Alilato"/>
                <a:ea typeface="Alilato"/>
                <a:cs typeface="Alilato"/>
                <a:sym typeface="Alilato"/>
              </a:rPr>
              <a:t>Visual Guidance</a:t>
            </a:r>
            <a:endParaRPr lang="el-GR" sz="2800" b="1" dirty="0" smtClean="0">
              <a:solidFill>
                <a:srgbClr val="2A2B29"/>
              </a:solidFill>
              <a:latin typeface="Alilato"/>
              <a:ea typeface="Alilato"/>
              <a:cs typeface="Alilato"/>
              <a:sym typeface="Alilato"/>
            </a:endParaRPr>
          </a:p>
          <a:p>
            <a:pPr>
              <a:lnSpc>
                <a:spcPct val="150000"/>
              </a:lnSpc>
            </a:pPr>
            <a:r>
              <a:rPr lang="en-US" sz="2800" dirty="0" smtClean="0">
                <a:solidFill>
                  <a:srgbClr val="2A2B29"/>
                </a:solidFill>
                <a:latin typeface="Alilato"/>
                <a:ea typeface="Alilato"/>
                <a:cs typeface="Alilato"/>
                <a:sym typeface="Alilato"/>
              </a:rPr>
              <a:t>Images </a:t>
            </a:r>
            <a:r>
              <a:rPr lang="en-US" sz="2800" dirty="0">
                <a:solidFill>
                  <a:srgbClr val="2A2B29"/>
                </a:solidFill>
                <a:latin typeface="Alilato"/>
                <a:ea typeface="Alilato"/>
                <a:cs typeface="Alilato"/>
                <a:sym typeface="Alilato"/>
              </a:rPr>
              <a:t>show ripe fruits and vegetables clearly</a:t>
            </a:r>
            <a:r>
              <a:rPr lang="en-US" sz="2800" dirty="0" smtClean="0">
                <a:solidFill>
                  <a:srgbClr val="2A2B29"/>
                </a:solidFill>
                <a:latin typeface="Alilato"/>
                <a:ea typeface="Alilato"/>
                <a:cs typeface="Alilato"/>
                <a:sym typeface="Alilato"/>
              </a:rPr>
              <a:t>.</a:t>
            </a:r>
            <a:endParaRPr lang="el-GR" sz="2800" dirty="0" smtClean="0">
              <a:solidFill>
                <a:srgbClr val="2A2B29"/>
              </a:solidFill>
              <a:latin typeface="Alilato"/>
              <a:ea typeface="Alilato"/>
              <a:cs typeface="Alilato"/>
              <a:sym typeface="Alilato"/>
            </a:endParaRPr>
          </a:p>
          <a:p>
            <a:pPr marL="457200" indent="-457200">
              <a:lnSpc>
                <a:spcPct val="150000"/>
              </a:lnSpc>
              <a:buFont typeface="Wingdings" panose="05000000000000000000" pitchFamily="2" charset="2"/>
              <a:buChar char="ü"/>
            </a:pPr>
            <a:r>
              <a:rPr lang="en-US" sz="2800" b="1" dirty="0" smtClean="0">
                <a:solidFill>
                  <a:srgbClr val="2A2B29"/>
                </a:solidFill>
                <a:latin typeface="Alilato"/>
                <a:ea typeface="Alilato"/>
                <a:cs typeface="Alilato"/>
                <a:sym typeface="Alilato"/>
              </a:rPr>
              <a:t>Personal Assistance</a:t>
            </a:r>
            <a:endParaRPr lang="el-GR" sz="2800" b="1" dirty="0" smtClean="0">
              <a:solidFill>
                <a:srgbClr val="2A2B29"/>
              </a:solidFill>
              <a:latin typeface="Alilato"/>
              <a:ea typeface="Alilato"/>
              <a:cs typeface="Alilato"/>
              <a:sym typeface="Alilato"/>
            </a:endParaRPr>
          </a:p>
          <a:p>
            <a:pPr>
              <a:lnSpc>
                <a:spcPct val="150000"/>
              </a:lnSpc>
            </a:pPr>
            <a:r>
              <a:rPr lang="en-US" sz="2800" dirty="0" smtClean="0">
                <a:solidFill>
                  <a:srgbClr val="2A2B29"/>
                </a:solidFill>
                <a:latin typeface="Alilato"/>
                <a:ea typeface="Alilato"/>
                <a:cs typeface="Alilato"/>
                <a:sym typeface="Alilato"/>
              </a:rPr>
              <a:t>Staff </a:t>
            </a:r>
            <a:r>
              <a:rPr lang="en-US" sz="2800" dirty="0">
                <a:solidFill>
                  <a:srgbClr val="2A2B29"/>
                </a:solidFill>
                <a:latin typeface="Alilato"/>
                <a:ea typeface="Alilato"/>
                <a:cs typeface="Alilato"/>
                <a:sym typeface="Alilato"/>
              </a:rPr>
              <a:t>provide individual help when needed.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Έγγραφο" ma:contentTypeID="0x010100A69075BD2D814441BBEC39B10CCA20DD" ma:contentTypeVersion="12" ma:contentTypeDescription="Δημιουργία νέου εγγράφου" ma:contentTypeScope="" ma:versionID="d9542794f0bd097802e6e3af29eb38a2">
  <xsd:schema xmlns:xsd="http://www.w3.org/2001/XMLSchema" xmlns:xs="http://www.w3.org/2001/XMLSchema" xmlns:p="http://schemas.microsoft.com/office/2006/metadata/properties" xmlns:ns2="4a79c9b7-1272-406b-8b00-bf7be8dce9ef" xmlns:ns3="b6716f3a-2663-467a-bae8-9d92abba3148" targetNamespace="http://schemas.microsoft.com/office/2006/metadata/properties" ma:root="true" ma:fieldsID="b9523dcbf8e08402eba0767da41fd85f" ns2:_="" ns3:_="">
    <xsd:import namespace="4a79c9b7-1272-406b-8b00-bf7be8dce9ef"/>
    <xsd:import namespace="b6716f3a-2663-467a-bae8-9d92abba314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79c9b7-1272-406b-8b00-bf7be8dce9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Ετικέτες εικόνας" ma:readOnly="false" ma:fieldId="{5cf76f15-5ced-4ddc-b409-7134ff3c332f}" ma:taxonomyMulti="true" ma:sspId="d0509728-31c9-4ac3-934d-712f3fb036cb"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6716f3a-2663-467a-bae8-9d92abba314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1f5424e-1278-44e5-a4d8-b0edfbf5743e}" ma:internalName="TaxCatchAll" ma:showField="CatchAllData" ma:web="b6716f3a-2663-467a-bae8-9d92abba314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a79c9b7-1272-406b-8b00-bf7be8dce9ef">
      <Terms xmlns="http://schemas.microsoft.com/office/infopath/2007/PartnerControls"/>
    </lcf76f155ced4ddcb4097134ff3c332f>
    <TaxCatchAll xmlns="b6716f3a-2663-467a-bae8-9d92abba3148" xsi:nil="true"/>
  </documentManagement>
</p:properties>
</file>

<file path=customXml/itemProps1.xml><?xml version="1.0" encoding="utf-8"?>
<ds:datastoreItem xmlns:ds="http://schemas.openxmlformats.org/officeDocument/2006/customXml" ds:itemID="{B08A9D90-7CFC-4B75-B75A-371DAED7E02A}"/>
</file>

<file path=customXml/itemProps2.xml><?xml version="1.0" encoding="utf-8"?>
<ds:datastoreItem xmlns:ds="http://schemas.openxmlformats.org/officeDocument/2006/customXml" ds:itemID="{21D1CC31-EE6F-420B-B2DC-B54AAA40E79E}"/>
</file>

<file path=customXml/itemProps3.xml><?xml version="1.0" encoding="utf-8"?>
<ds:datastoreItem xmlns:ds="http://schemas.openxmlformats.org/officeDocument/2006/customXml" ds:itemID="{2C248AAB-0F8C-4463-99EA-83FC3F0EECE7}"/>
</file>

<file path=docProps/app.xml><?xml version="1.0" encoding="utf-8"?>
<Properties xmlns="http://schemas.openxmlformats.org/officeDocument/2006/extended-properties" xmlns:vt="http://schemas.openxmlformats.org/officeDocument/2006/docPropsVTypes">
  <TotalTime>57</TotalTime>
  <Words>447</Words>
  <Application>Microsoft Office PowerPoint</Application>
  <PresentationFormat>Custom</PresentationFormat>
  <Paragraphs>89</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Albertus Nova</vt:lpstr>
      <vt:lpstr>Arial</vt:lpstr>
      <vt:lpstr>Alilato</vt:lpstr>
      <vt:lpstr>Albertus Nova Bold</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and White Modern Geometric Agricultural Innovation Presentation</dc:title>
  <dc:creator>user</dc:creator>
  <cp:lastModifiedBy>user</cp:lastModifiedBy>
  <cp:revision>9</cp:revision>
  <dcterms:created xsi:type="dcterms:W3CDTF">2006-08-16T00:00:00Z</dcterms:created>
  <dcterms:modified xsi:type="dcterms:W3CDTF">2026-01-27T17:31:40Z</dcterms:modified>
  <dc:identifier>DAG_inswvxU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0x010100A69075BD2D814441BBEC39B10CCA20DD</vt:lpwstr>
  </property>
</Properties>
</file>